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94" r:id="rId4"/>
    <p:sldId id="285" r:id="rId5"/>
    <p:sldId id="282" r:id="rId6"/>
    <p:sldId id="298" r:id="rId7"/>
    <p:sldId id="296" r:id="rId8"/>
    <p:sldId id="297" r:id="rId9"/>
    <p:sldId id="299" r:id="rId10"/>
    <p:sldId id="301" r:id="rId11"/>
    <p:sldId id="300" r:id="rId12"/>
    <p:sldId id="295" r:id="rId13"/>
    <p:sldId id="302" r:id="rId14"/>
    <p:sldId id="303" r:id="rId15"/>
    <p:sldId id="305" r:id="rId16"/>
    <p:sldId id="309" r:id="rId17"/>
    <p:sldId id="311" r:id="rId18"/>
    <p:sldId id="306" r:id="rId19"/>
    <p:sldId id="308" r:id="rId20"/>
    <p:sldId id="307" r:id="rId21"/>
    <p:sldId id="310" r:id="rId22"/>
    <p:sldId id="312" r:id="rId23"/>
    <p:sldId id="313" r:id="rId24"/>
    <p:sldId id="304" r:id="rId25"/>
    <p:sldId id="283" r:id="rId26"/>
    <p:sldId id="314" r:id="rId27"/>
    <p:sldId id="315" r:id="rId28"/>
    <p:sldId id="316" r:id="rId29"/>
    <p:sldId id="317" r:id="rId30"/>
    <p:sldId id="318" r:id="rId31"/>
    <p:sldId id="321" r:id="rId32"/>
    <p:sldId id="319" r:id="rId33"/>
    <p:sldId id="320" r:id="rId34"/>
    <p:sldId id="327" r:id="rId35"/>
    <p:sldId id="322" r:id="rId36"/>
    <p:sldId id="323" r:id="rId37"/>
    <p:sldId id="324" r:id="rId38"/>
    <p:sldId id="325" r:id="rId39"/>
    <p:sldId id="326" r:id="rId40"/>
    <p:sldId id="349" r:id="rId41"/>
    <p:sldId id="346" r:id="rId42"/>
    <p:sldId id="347" r:id="rId43"/>
    <p:sldId id="348" r:id="rId44"/>
    <p:sldId id="342" r:id="rId45"/>
    <p:sldId id="343" r:id="rId46"/>
    <p:sldId id="344" r:id="rId47"/>
    <p:sldId id="328" r:id="rId48"/>
    <p:sldId id="329" r:id="rId49"/>
    <p:sldId id="330" r:id="rId50"/>
    <p:sldId id="331" r:id="rId51"/>
    <p:sldId id="332" r:id="rId52"/>
    <p:sldId id="333" r:id="rId53"/>
    <p:sldId id="334" r:id="rId54"/>
    <p:sldId id="337" r:id="rId55"/>
    <p:sldId id="335" r:id="rId56"/>
    <p:sldId id="336" r:id="rId57"/>
    <p:sldId id="33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venkatesh, Polnati" initials="HP" lastIdx="1" clrIdx="0">
    <p:extLst>
      <p:ext uri="{19B8F6BF-5375-455C-9EA6-DF929625EA0E}">
        <p15:presenceInfo xmlns:p15="http://schemas.microsoft.com/office/powerpoint/2012/main" userId="S::harivenkatesh_polnati@optum.com::8cadc304-d530-448a-8a93-e5abb1fbdb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94718"/>
  </p:normalViewPr>
  <p:slideViewPr>
    <p:cSldViewPr snapToGrid="0" snapToObjects="1">
      <p:cViewPr varScale="1">
        <p:scale>
          <a:sx n="142" d="100"/>
          <a:sy n="142" d="100"/>
        </p:scale>
        <p:origin x="13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1" Type="http://schemas.openxmlformats.org/officeDocument/2006/relationships/hyperlink" Target="https://en.wikipedia.org/wiki/Rod_Johnson_(programmer)"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en.wikipedia.org/wiki/Rod_Johnson_(programmer)"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F33CA4-7E90-4086-88E9-17597C676B1B}" type="doc">
      <dgm:prSet loTypeId="urn:microsoft.com/office/officeart/2018/layout/CircleProcess" loCatId="simpleprocesssa" qsTypeId="urn:microsoft.com/office/officeart/2005/8/quickstyle/simple1" qsCatId="simple" csTypeId="urn:microsoft.com/office/officeart/2005/8/colors/colorful1" csCatId="colorful" phldr="1"/>
      <dgm:spPr/>
      <dgm:t>
        <a:bodyPr/>
        <a:lstStyle/>
        <a:p>
          <a:endParaRPr lang="en-US"/>
        </a:p>
      </dgm:t>
    </dgm:pt>
    <dgm:pt modelId="{E5417D4B-9FB8-465C-B7F2-AC2656F41935}">
      <dgm:prSet/>
      <dgm:spPr/>
      <dgm:t>
        <a:bodyPr/>
        <a:lstStyle/>
        <a:p>
          <a:r>
            <a:rPr lang="en-IN"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Rod Johnson</a:t>
          </a:r>
          <a:endParaRPr lang="en-US" dirty="0">
            <a:solidFill>
              <a:schemeClr val="tx1"/>
            </a:solidFill>
          </a:endParaRPr>
        </a:p>
      </dgm:t>
    </dgm:pt>
    <dgm:pt modelId="{2EEB532A-DF34-4F9D-9DDD-290A574DD37F}" type="parTrans" cxnId="{B773B3B0-04B9-46D3-8F46-61BC00A886FA}">
      <dgm:prSet/>
      <dgm:spPr/>
      <dgm:t>
        <a:bodyPr/>
        <a:lstStyle/>
        <a:p>
          <a:endParaRPr lang="en-US"/>
        </a:p>
      </dgm:t>
    </dgm:pt>
    <dgm:pt modelId="{9C728903-A8CD-4FFB-B501-E5B72C9B8B13}" type="sibTrans" cxnId="{B773B3B0-04B9-46D3-8F46-61BC00A886FA}">
      <dgm:prSet/>
      <dgm:spPr/>
      <dgm:t>
        <a:bodyPr/>
        <a:lstStyle/>
        <a:p>
          <a:endParaRPr lang="en-US"/>
        </a:p>
      </dgm:t>
    </dgm:pt>
    <dgm:pt modelId="{8E9D4A42-A560-A34E-99B6-CBAD852B3125}" type="pres">
      <dgm:prSet presAssocID="{8CF33CA4-7E90-4086-88E9-17597C676B1B}" presName="Name0" presStyleCnt="0">
        <dgm:presLayoutVars>
          <dgm:chMax val="11"/>
          <dgm:chPref val="11"/>
          <dgm:dir/>
          <dgm:resizeHandles/>
        </dgm:presLayoutVars>
      </dgm:prSet>
      <dgm:spPr/>
    </dgm:pt>
    <dgm:pt modelId="{E0F50BAC-F19F-C048-83ED-EDD58E2CA350}" type="pres">
      <dgm:prSet presAssocID="{E5417D4B-9FB8-465C-B7F2-AC2656F41935}" presName="Accent1" presStyleCnt="0"/>
      <dgm:spPr/>
    </dgm:pt>
    <dgm:pt modelId="{D066C421-FFE3-594B-84C4-DE369DC58A9A}" type="pres">
      <dgm:prSet presAssocID="{E5417D4B-9FB8-465C-B7F2-AC2656F41935}" presName="Accent" presStyleLbl="node1" presStyleIdx="0" presStyleCnt="2"/>
      <dgm:spPr/>
    </dgm:pt>
    <dgm:pt modelId="{1D1A3FA3-9AF6-D84C-8794-9D47B60F058A}" type="pres">
      <dgm:prSet presAssocID="{E5417D4B-9FB8-465C-B7F2-AC2656F41935}" presName="ParentBackground1" presStyleCnt="0"/>
      <dgm:spPr/>
    </dgm:pt>
    <dgm:pt modelId="{8893C614-9A37-994F-8EBB-713512E021E9}" type="pres">
      <dgm:prSet presAssocID="{E5417D4B-9FB8-465C-B7F2-AC2656F41935}" presName="ParentBackground" presStyleLbl="node1" presStyleIdx="1" presStyleCnt="2"/>
      <dgm:spPr/>
    </dgm:pt>
    <dgm:pt modelId="{4C8694A5-2826-3449-8EAA-ED870E734E48}" type="pres">
      <dgm:prSet presAssocID="{E5417D4B-9FB8-465C-B7F2-AC2656F41935}" presName="Parent1" presStyleLbl="fgAcc0" presStyleIdx="0" presStyleCnt="0">
        <dgm:presLayoutVars>
          <dgm:chMax val="1"/>
          <dgm:chPref val="1"/>
          <dgm:bulletEnabled val="1"/>
        </dgm:presLayoutVars>
      </dgm:prSet>
      <dgm:spPr/>
    </dgm:pt>
  </dgm:ptLst>
  <dgm:cxnLst>
    <dgm:cxn modelId="{843FBC34-DA97-EB45-93F8-188342D12781}" type="presOf" srcId="{8CF33CA4-7E90-4086-88E9-17597C676B1B}" destId="{8E9D4A42-A560-A34E-99B6-CBAD852B3125}" srcOrd="0" destOrd="0" presId="urn:microsoft.com/office/officeart/2018/layout/CircleProcess"/>
    <dgm:cxn modelId="{45BB6E93-7241-2342-A6E7-0A568D436528}" type="presOf" srcId="{E5417D4B-9FB8-465C-B7F2-AC2656F41935}" destId="{4C8694A5-2826-3449-8EAA-ED870E734E48}" srcOrd="1" destOrd="0" presId="urn:microsoft.com/office/officeart/2018/layout/CircleProcess"/>
    <dgm:cxn modelId="{38278794-786C-2D40-8EFA-2661D0FD1916}" type="presOf" srcId="{E5417D4B-9FB8-465C-B7F2-AC2656F41935}" destId="{8893C614-9A37-994F-8EBB-713512E021E9}" srcOrd="0" destOrd="0" presId="urn:microsoft.com/office/officeart/2018/layout/CircleProcess"/>
    <dgm:cxn modelId="{B773B3B0-04B9-46D3-8F46-61BC00A886FA}" srcId="{8CF33CA4-7E90-4086-88E9-17597C676B1B}" destId="{E5417D4B-9FB8-465C-B7F2-AC2656F41935}" srcOrd="0" destOrd="0" parTransId="{2EEB532A-DF34-4F9D-9DDD-290A574DD37F}" sibTransId="{9C728903-A8CD-4FFB-B501-E5B72C9B8B13}"/>
    <dgm:cxn modelId="{FBF1D469-F184-414F-AA57-C6B8E17BB624}" type="presParOf" srcId="{8E9D4A42-A560-A34E-99B6-CBAD852B3125}" destId="{E0F50BAC-F19F-C048-83ED-EDD58E2CA350}" srcOrd="0" destOrd="0" presId="urn:microsoft.com/office/officeart/2018/layout/CircleProcess"/>
    <dgm:cxn modelId="{8F6372B0-4526-A342-B4FA-8C62FEC34B8A}" type="presParOf" srcId="{E0F50BAC-F19F-C048-83ED-EDD58E2CA350}" destId="{D066C421-FFE3-594B-84C4-DE369DC58A9A}" srcOrd="0" destOrd="0" presId="urn:microsoft.com/office/officeart/2018/layout/CircleProcess"/>
    <dgm:cxn modelId="{851D0660-D5C4-7349-BFD0-4BBB29F4AE99}" type="presParOf" srcId="{8E9D4A42-A560-A34E-99B6-CBAD852B3125}" destId="{1D1A3FA3-9AF6-D84C-8794-9D47B60F058A}" srcOrd="1" destOrd="0" presId="urn:microsoft.com/office/officeart/2018/layout/CircleProcess"/>
    <dgm:cxn modelId="{42D443D8-42EB-1E45-93A0-E7D03428B097}" type="presParOf" srcId="{1D1A3FA3-9AF6-D84C-8794-9D47B60F058A}" destId="{8893C614-9A37-994F-8EBB-713512E021E9}" srcOrd="0" destOrd="0" presId="urn:microsoft.com/office/officeart/2018/layout/CircleProcess"/>
    <dgm:cxn modelId="{0EDA2C8D-D3BC-5F46-98A3-4CD23BA90697}" type="presParOf" srcId="{8E9D4A42-A560-A34E-99B6-CBAD852B3125}" destId="{4C8694A5-2826-3449-8EAA-ED870E734E48}" srcOrd="2"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6C421-FFE3-594B-84C4-DE369DC58A9A}">
      <dsp:nvSpPr>
        <dsp:cNvPr id="0" name=""/>
        <dsp:cNvSpPr/>
      </dsp:nvSpPr>
      <dsp:spPr>
        <a:xfrm>
          <a:off x="1351536" y="714154"/>
          <a:ext cx="2520567" cy="252056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3C614-9A37-994F-8EBB-713512E021E9}">
      <dsp:nvSpPr>
        <dsp:cNvPr id="0" name=""/>
        <dsp:cNvSpPr/>
      </dsp:nvSpPr>
      <dsp:spPr>
        <a:xfrm>
          <a:off x="1435471" y="798265"/>
          <a:ext cx="2352445" cy="235234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IN" sz="37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Rod Johnson</a:t>
          </a:r>
          <a:endParaRPr lang="en-US" sz="3700" kern="1200" dirty="0">
            <a:solidFill>
              <a:schemeClr val="tx1"/>
            </a:solidFill>
          </a:endParaRPr>
        </a:p>
      </dsp:txBody>
      <dsp:txXfrm>
        <a:off x="1771715" y="1134314"/>
        <a:ext cx="1680462" cy="1680246"/>
      </dsp:txXfrm>
    </dsp:sp>
  </dsp:spTree>
</dsp:drawing>
</file>

<file path=ppt/diagrams/layout1.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DC02-637C-2648-A75C-84D8281DC8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3D2F066-A57A-A340-B097-5A3D9AB95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2EB5127-BAAD-454A-8E4C-0D58BBCFB8B7}"/>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5" name="Footer Placeholder 4">
            <a:extLst>
              <a:ext uri="{FF2B5EF4-FFF2-40B4-BE49-F238E27FC236}">
                <a16:creationId xmlns:a16="http://schemas.microsoft.com/office/drawing/2014/main" id="{6AA74EF9-01A9-314E-A67D-CE7B11A3F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66F46-5A27-EB43-8011-1436E1DB2770}"/>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547373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EB17-EFE9-184B-987E-5F2639E3F2A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81C742E-6503-7945-88CA-A498B735EF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51B28D-94F2-4340-9DD9-6BF944241515}"/>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5" name="Footer Placeholder 4">
            <a:extLst>
              <a:ext uri="{FF2B5EF4-FFF2-40B4-BE49-F238E27FC236}">
                <a16:creationId xmlns:a16="http://schemas.microsoft.com/office/drawing/2014/main" id="{485FD919-0292-524A-A774-66CD56A6A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5F4E5-E042-2049-805F-AD955F08C549}"/>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312275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8E319-D659-A148-B050-AE21702F864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E07174-16C1-1143-BA24-46ADF7044F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D663C2-14BA-9D48-AF0A-E395FBC31409}"/>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5" name="Footer Placeholder 4">
            <a:extLst>
              <a:ext uri="{FF2B5EF4-FFF2-40B4-BE49-F238E27FC236}">
                <a16:creationId xmlns:a16="http://schemas.microsoft.com/office/drawing/2014/main" id="{3BC41C8F-6588-4F4D-ADB7-55F2D0480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D0054-962E-D940-AF60-82FC2B24913D}"/>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917143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5072-BE80-0C41-8F33-CF945C5C55C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71E1DA-4BED-A14C-8B27-2E5830414A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E4196A-9A20-104F-8B8C-DC96A8638484}"/>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5" name="Footer Placeholder 4">
            <a:extLst>
              <a:ext uri="{FF2B5EF4-FFF2-40B4-BE49-F238E27FC236}">
                <a16:creationId xmlns:a16="http://schemas.microsoft.com/office/drawing/2014/main" id="{C88C2321-1964-B845-BC2F-8CD45435B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0E7BA-5BE7-B042-91E9-377D02D4DE18}"/>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3104159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73B5-264B-A144-B261-74567A532A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4B3CDF-7B88-574F-9807-A4FE0F7790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B1C152-6CC9-264B-AA7C-4A3EF89ACE62}"/>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5" name="Footer Placeholder 4">
            <a:extLst>
              <a:ext uri="{FF2B5EF4-FFF2-40B4-BE49-F238E27FC236}">
                <a16:creationId xmlns:a16="http://schemas.microsoft.com/office/drawing/2014/main" id="{46271FB5-5C6F-3945-82EE-792C446C9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4F9EA-7D53-294B-94AF-47E37EED7DBB}"/>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408364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E993-228B-E54C-B470-20D1719FA33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0E1FF1-ADA9-2243-BF8F-7E874CE3F9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D961035-420F-6F4F-ADBC-EA7FEAD96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6052245-E006-294E-B9A1-508BD2F51F1E}"/>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6" name="Footer Placeholder 5">
            <a:extLst>
              <a:ext uri="{FF2B5EF4-FFF2-40B4-BE49-F238E27FC236}">
                <a16:creationId xmlns:a16="http://schemas.microsoft.com/office/drawing/2014/main" id="{49CB8267-ED22-0847-A095-207D70237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A0CDC-17FF-1F4A-BC1F-B92B44E41176}"/>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3725414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02B0-E3F4-2E47-A23C-9559182DB1B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C495CF4-E11E-DF42-B9FD-A412A8613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D52C1E2-904A-4A4B-BF44-8C0F3EDF429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4B0FE18-9F31-B34B-8790-A1256EF9C2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5742C53-6554-DE4A-A8C4-3C13F595A1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646DF72-6A97-5047-81AA-2960FDA4004A}"/>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8" name="Footer Placeholder 7">
            <a:extLst>
              <a:ext uri="{FF2B5EF4-FFF2-40B4-BE49-F238E27FC236}">
                <a16:creationId xmlns:a16="http://schemas.microsoft.com/office/drawing/2014/main" id="{AD08C8C4-C4DC-134F-A711-17A89FE74E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7DB71-3D44-384D-9B67-A4120AAD2F47}"/>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105729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BFF7-B4A6-8047-9FD4-4EADB9C81B2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59C2A8-AA47-0243-81B1-631278680FA4}"/>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4" name="Footer Placeholder 3">
            <a:extLst>
              <a:ext uri="{FF2B5EF4-FFF2-40B4-BE49-F238E27FC236}">
                <a16:creationId xmlns:a16="http://schemas.microsoft.com/office/drawing/2014/main" id="{103C5C92-A8D8-1F49-8183-DDB77CC65F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031276-A2D3-FE44-839F-2D4C41D2B55B}"/>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2644164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D6D9C-A167-FD47-BCD9-385DBAAA62B8}"/>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3" name="Footer Placeholder 2">
            <a:extLst>
              <a:ext uri="{FF2B5EF4-FFF2-40B4-BE49-F238E27FC236}">
                <a16:creationId xmlns:a16="http://schemas.microsoft.com/office/drawing/2014/main" id="{7D8ED39B-08CE-6940-B58F-EEEDD45A0C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D63F74-9395-3547-AE3D-C2EB10DC1C94}"/>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277394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4B0B-7BA2-6D45-9EEE-0CBA5B3A2A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452164-698B-8D43-A2FF-274A5684AF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50F53F3-DE45-4C43-AA5D-11EFFAFDC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8A4EB8-658C-A640-BABD-277AD839F286}"/>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6" name="Footer Placeholder 5">
            <a:extLst>
              <a:ext uri="{FF2B5EF4-FFF2-40B4-BE49-F238E27FC236}">
                <a16:creationId xmlns:a16="http://schemas.microsoft.com/office/drawing/2014/main" id="{66084872-9363-4842-A1C3-C684CF90A6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DA00E-FF12-9148-903C-C2A5AC181A47}"/>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4535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2D58-5715-D64C-AE34-CE101F05619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16C6D54-5AD1-5A4E-87FA-492AE2215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3DF389-1C4B-A749-B7AC-93D5ECF2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EF2B058-6FBC-584C-AA7A-6350EA0FD6E8}"/>
              </a:ext>
            </a:extLst>
          </p:cNvPr>
          <p:cNvSpPr>
            <a:spLocks noGrp="1"/>
          </p:cNvSpPr>
          <p:nvPr>
            <p:ph type="dt" sz="half" idx="10"/>
          </p:nvPr>
        </p:nvSpPr>
        <p:spPr/>
        <p:txBody>
          <a:bodyPr/>
          <a:lstStyle/>
          <a:p>
            <a:fld id="{6037D90A-A04D-1049-9B6F-0D3DCFDD0721}" type="datetimeFigureOut">
              <a:rPr lang="en-US" smtClean="0"/>
              <a:t>11/10/21</a:t>
            </a:fld>
            <a:endParaRPr lang="en-US"/>
          </a:p>
        </p:txBody>
      </p:sp>
      <p:sp>
        <p:nvSpPr>
          <p:cNvPr id="6" name="Footer Placeholder 5">
            <a:extLst>
              <a:ext uri="{FF2B5EF4-FFF2-40B4-BE49-F238E27FC236}">
                <a16:creationId xmlns:a16="http://schemas.microsoft.com/office/drawing/2014/main" id="{00ED072D-5CB6-E547-A106-9706C6247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79430-3374-3A46-ACED-2DC1972C4D1C}"/>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1042515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43A29-F39C-A84B-A546-A4DAA771D5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B24127-FB6C-B545-AA0C-72FF993EEB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93A3D0-E8C0-D94A-BC8C-7F89778D1A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7D90A-A04D-1049-9B6F-0D3DCFDD0721}" type="datetimeFigureOut">
              <a:rPr lang="en-US" smtClean="0"/>
              <a:t>11/10/21</a:t>
            </a:fld>
            <a:endParaRPr lang="en-US"/>
          </a:p>
        </p:txBody>
      </p:sp>
      <p:sp>
        <p:nvSpPr>
          <p:cNvPr id="5" name="Footer Placeholder 4">
            <a:extLst>
              <a:ext uri="{FF2B5EF4-FFF2-40B4-BE49-F238E27FC236}">
                <a16:creationId xmlns:a16="http://schemas.microsoft.com/office/drawing/2014/main" id="{4001E3AF-776B-7A4F-AC4E-5EF09FE5D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ED77F8-BA44-8449-8235-07C2079F4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D7B0C-8E75-8D4B-BB02-4DE254BE0FCF}" type="slidenum">
              <a:rPr lang="en-US" smtClean="0"/>
              <a:t>‹#›</a:t>
            </a:fld>
            <a:endParaRPr lang="en-US"/>
          </a:p>
        </p:txBody>
      </p:sp>
    </p:spTree>
    <p:extLst>
      <p:ext uri="{BB962C8B-B14F-4D97-AF65-F5344CB8AC3E}">
        <p14:creationId xmlns:p14="http://schemas.microsoft.com/office/powerpoint/2010/main" val="345538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nyk.io/blog/jvm-ecosystem-report-2018-platform-applica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kyong.com/spring/spring-loosely-coupled-example/"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spring.io/spring-framework/docs/3.0.0.M4/reference/html/ch15s02.html"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s://www.baeldung.com/spring-boot-servlet-container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zone.com/articles/the-springbootapplication-annotation-example-in-ja"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baeldung.com/intro-to-project-lombok"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baseurl/actuator"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spring.io/spring-framework/docs/current/javadoc-api/org/springframework/web/bind/annotation/RestControllerAdvice.html" TargetMode="External"/><Relationship Id="rId2" Type="http://schemas.openxmlformats.org/officeDocument/2006/relationships/hyperlink" Target="https://docs.spring.io/spring-framework/docs/current/javadoc-api/org/springframework/web/bind/annotation/ExceptionHandler.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1.xml"/><Relationship Id="rId7" Type="http://schemas.openxmlformats.org/officeDocument/2006/relationships/hyperlink" Target="https://spring.io/"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7F99A-9C36-CC4C-8A54-B1CB89CA8931}"/>
              </a:ext>
            </a:extLst>
          </p:cNvPr>
          <p:cNvSpPr>
            <a:spLocks noGrp="1"/>
          </p:cNvSpPr>
          <p:nvPr>
            <p:ph type="ctrTitle"/>
          </p:nvPr>
        </p:nvSpPr>
        <p:spPr>
          <a:xfrm>
            <a:off x="2065563" y="1943742"/>
            <a:ext cx="7500257" cy="783092"/>
          </a:xfrm>
        </p:spPr>
        <p:txBody>
          <a:bodyPr>
            <a:normAutofit fontScale="90000"/>
          </a:bodyPr>
          <a:lstStyle/>
          <a:p>
            <a:r>
              <a:rPr lang="en-US" dirty="0"/>
              <a:t>Welcome!</a:t>
            </a:r>
          </a:p>
        </p:txBody>
      </p:sp>
      <p:sp>
        <p:nvSpPr>
          <p:cNvPr id="4" name="TextBox 3">
            <a:extLst>
              <a:ext uri="{FF2B5EF4-FFF2-40B4-BE49-F238E27FC236}">
                <a16:creationId xmlns:a16="http://schemas.microsoft.com/office/drawing/2014/main" id="{6F48E603-74C0-3348-9B19-06D56DCD4AD8}"/>
              </a:ext>
            </a:extLst>
          </p:cNvPr>
          <p:cNvSpPr txBox="1"/>
          <p:nvPr/>
        </p:nvSpPr>
        <p:spPr>
          <a:xfrm>
            <a:off x="9473454" y="5902779"/>
            <a:ext cx="1866739" cy="369332"/>
          </a:xfrm>
          <a:prstGeom prst="rect">
            <a:avLst/>
          </a:prstGeom>
          <a:noFill/>
        </p:spPr>
        <p:txBody>
          <a:bodyPr wrap="square" rtlCol="0">
            <a:spAutoFit/>
          </a:bodyPr>
          <a:lstStyle/>
          <a:p>
            <a:r>
              <a:rPr lang="en-US" dirty="0"/>
              <a:t>Hari Polnati</a:t>
            </a:r>
          </a:p>
        </p:txBody>
      </p:sp>
    </p:spTree>
    <p:extLst>
      <p:ext uri="{BB962C8B-B14F-4D97-AF65-F5344CB8AC3E}">
        <p14:creationId xmlns:p14="http://schemas.microsoft.com/office/powerpoint/2010/main" val="57049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26DA07-0F9C-6548-A378-C000261797C4}"/>
              </a:ext>
            </a:extLst>
          </p:cNvPr>
          <p:cNvPicPr>
            <a:picLocks noChangeAspect="1"/>
          </p:cNvPicPr>
          <p:nvPr/>
        </p:nvPicPr>
        <p:blipFill>
          <a:blip r:embed="rId2"/>
          <a:stretch>
            <a:fillRect/>
          </a:stretch>
        </p:blipFill>
        <p:spPr>
          <a:xfrm>
            <a:off x="2843560" y="1140781"/>
            <a:ext cx="5989599" cy="5024450"/>
          </a:xfrm>
          <a:prstGeom prst="rect">
            <a:avLst/>
          </a:prstGeom>
        </p:spPr>
      </p:pic>
    </p:spTree>
    <p:extLst>
      <p:ext uri="{BB962C8B-B14F-4D97-AF65-F5344CB8AC3E}">
        <p14:creationId xmlns:p14="http://schemas.microsoft.com/office/powerpoint/2010/main" val="147437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D5728F-A67B-F941-8823-E1C336E00366}"/>
              </a:ext>
            </a:extLst>
          </p:cNvPr>
          <p:cNvPicPr>
            <a:picLocks noChangeAspect="1"/>
          </p:cNvPicPr>
          <p:nvPr/>
        </p:nvPicPr>
        <p:blipFill>
          <a:blip r:embed="rId2"/>
          <a:stretch>
            <a:fillRect/>
          </a:stretch>
        </p:blipFill>
        <p:spPr>
          <a:xfrm>
            <a:off x="178420" y="540047"/>
            <a:ext cx="6021658" cy="5949961"/>
          </a:xfrm>
          <a:prstGeom prst="rect">
            <a:avLst/>
          </a:prstGeom>
        </p:spPr>
      </p:pic>
      <p:pic>
        <p:nvPicPr>
          <p:cNvPr id="5" name="Picture 4">
            <a:extLst>
              <a:ext uri="{FF2B5EF4-FFF2-40B4-BE49-F238E27FC236}">
                <a16:creationId xmlns:a16="http://schemas.microsoft.com/office/drawing/2014/main" id="{E3EC1D02-866C-F84A-931E-22F04ED2DC97}"/>
              </a:ext>
            </a:extLst>
          </p:cNvPr>
          <p:cNvPicPr>
            <a:picLocks noChangeAspect="1"/>
          </p:cNvPicPr>
          <p:nvPr/>
        </p:nvPicPr>
        <p:blipFill>
          <a:blip r:embed="rId3"/>
          <a:stretch>
            <a:fillRect/>
          </a:stretch>
        </p:blipFill>
        <p:spPr>
          <a:xfrm>
            <a:off x="6434034" y="1828800"/>
            <a:ext cx="5713141" cy="3513050"/>
          </a:xfrm>
          <a:prstGeom prst="rect">
            <a:avLst/>
          </a:prstGeom>
        </p:spPr>
      </p:pic>
      <p:sp>
        <p:nvSpPr>
          <p:cNvPr id="6" name="TextBox 5">
            <a:extLst>
              <a:ext uri="{FF2B5EF4-FFF2-40B4-BE49-F238E27FC236}">
                <a16:creationId xmlns:a16="http://schemas.microsoft.com/office/drawing/2014/main" id="{F4E26445-2720-7C46-9DDF-4A6573AD4041}"/>
              </a:ext>
            </a:extLst>
          </p:cNvPr>
          <p:cNvSpPr txBox="1"/>
          <p:nvPr/>
        </p:nvSpPr>
        <p:spPr>
          <a:xfrm>
            <a:off x="2219093" y="170715"/>
            <a:ext cx="1654364" cy="369332"/>
          </a:xfrm>
          <a:prstGeom prst="rect">
            <a:avLst/>
          </a:prstGeom>
          <a:noFill/>
        </p:spPr>
        <p:txBody>
          <a:bodyPr wrap="none" rtlCol="0">
            <a:spAutoFit/>
          </a:bodyPr>
          <a:lstStyle/>
          <a:p>
            <a:r>
              <a:rPr lang="en-US" b="1" dirty="0"/>
              <a:t>Plain Java Code</a:t>
            </a:r>
          </a:p>
        </p:txBody>
      </p:sp>
      <p:sp>
        <p:nvSpPr>
          <p:cNvPr id="7" name="TextBox 6">
            <a:extLst>
              <a:ext uri="{FF2B5EF4-FFF2-40B4-BE49-F238E27FC236}">
                <a16:creationId xmlns:a16="http://schemas.microsoft.com/office/drawing/2014/main" id="{256A4B84-7296-EC41-A8B2-AE3F82264424}"/>
              </a:ext>
            </a:extLst>
          </p:cNvPr>
          <p:cNvSpPr txBox="1"/>
          <p:nvPr/>
        </p:nvSpPr>
        <p:spPr>
          <a:xfrm>
            <a:off x="8753708" y="1331484"/>
            <a:ext cx="1324402" cy="369332"/>
          </a:xfrm>
          <a:prstGeom prst="rect">
            <a:avLst/>
          </a:prstGeom>
          <a:noFill/>
        </p:spPr>
        <p:txBody>
          <a:bodyPr wrap="none" rtlCol="0">
            <a:spAutoFit/>
          </a:bodyPr>
          <a:lstStyle/>
          <a:p>
            <a:r>
              <a:rPr lang="en-US" b="1" dirty="0"/>
              <a:t>Spring Code</a:t>
            </a:r>
          </a:p>
        </p:txBody>
      </p:sp>
    </p:spTree>
    <p:extLst>
      <p:ext uri="{BB962C8B-B14F-4D97-AF65-F5344CB8AC3E}">
        <p14:creationId xmlns:p14="http://schemas.microsoft.com/office/powerpoint/2010/main" val="138052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B954-04D4-E44E-88DE-E31F81873126}"/>
              </a:ext>
            </a:extLst>
          </p:cNvPr>
          <p:cNvSpPr>
            <a:spLocks noGrp="1"/>
          </p:cNvSpPr>
          <p:nvPr>
            <p:ph type="title"/>
          </p:nvPr>
        </p:nvSpPr>
        <p:spPr>
          <a:xfrm>
            <a:off x="838200" y="365126"/>
            <a:ext cx="6351494" cy="769992"/>
          </a:xfrm>
        </p:spPr>
        <p:txBody>
          <a:bodyPr>
            <a:normAutofit/>
          </a:bodyPr>
          <a:lstStyle/>
          <a:p>
            <a:r>
              <a:rPr lang="en-US" sz="3600" b="1" dirty="0">
                <a:latin typeface="+mn-lt"/>
              </a:rPr>
              <a:t>What and Why Spring ?</a:t>
            </a:r>
          </a:p>
        </p:txBody>
      </p:sp>
      <p:sp>
        <p:nvSpPr>
          <p:cNvPr id="3" name="Content Placeholder 2">
            <a:extLst>
              <a:ext uri="{FF2B5EF4-FFF2-40B4-BE49-F238E27FC236}">
                <a16:creationId xmlns:a16="http://schemas.microsoft.com/office/drawing/2014/main" id="{155AC4F7-44B0-4142-B4C4-FE91158DE25B}"/>
              </a:ext>
            </a:extLst>
          </p:cNvPr>
          <p:cNvSpPr>
            <a:spLocks noGrp="1"/>
          </p:cNvSpPr>
          <p:nvPr>
            <p:ph idx="1"/>
          </p:nvPr>
        </p:nvSpPr>
        <p:spPr/>
        <p:txBody>
          <a:bodyPr>
            <a:normAutofit/>
          </a:bodyPr>
          <a:lstStyle/>
          <a:p>
            <a:r>
              <a:rPr lang="en-IN" sz="1800" dirty="0"/>
              <a:t>Application framework</a:t>
            </a:r>
          </a:p>
          <a:p>
            <a:r>
              <a:rPr lang="en-IN" sz="1800" dirty="0"/>
              <a:t>Programming and Configurable model</a:t>
            </a:r>
          </a:p>
          <a:p>
            <a:r>
              <a:rPr lang="en-IN" sz="1800" dirty="0"/>
              <a:t>Spring makes programming Java quicker, easier, and safer for everybody. Spring’s focus on speed, simplicity, and productivity has made it the </a:t>
            </a:r>
            <a:r>
              <a:rPr lang="en-IN" sz="1800" dirty="0">
                <a:hlinkClick r:id="rId2"/>
              </a:rPr>
              <a:t>world's most popular</a:t>
            </a:r>
            <a:r>
              <a:rPr lang="en-IN" sz="1800" dirty="0"/>
              <a:t> Java framework.</a:t>
            </a:r>
          </a:p>
          <a:p>
            <a:r>
              <a:rPr lang="en-IN" sz="1800" dirty="0"/>
              <a:t>Modular framework for developing Enterprise applications in java</a:t>
            </a:r>
          </a:p>
          <a:p>
            <a:r>
              <a:rPr lang="en-IN" sz="1800" dirty="0"/>
              <a:t>Open Source</a:t>
            </a:r>
          </a:p>
          <a:p>
            <a:r>
              <a:rPr lang="en-IN" sz="1800" dirty="0"/>
              <a:t>Light weight</a:t>
            </a:r>
          </a:p>
          <a:p>
            <a:r>
              <a:rPr lang="en-IN" sz="1800" dirty="0"/>
              <a:t>Simplicity</a:t>
            </a:r>
          </a:p>
          <a:p>
            <a:r>
              <a:rPr lang="en-IN" sz="1800" dirty="0"/>
              <a:t>Testability</a:t>
            </a:r>
          </a:p>
          <a:p>
            <a:r>
              <a:rPr lang="en-IN" sz="1800" dirty="0"/>
              <a:t>Loosely coupled</a:t>
            </a:r>
          </a:p>
          <a:p>
            <a:endParaRPr lang="en-IN" sz="1800" dirty="0"/>
          </a:p>
          <a:p>
            <a:endParaRPr lang="en-US" sz="1800" dirty="0"/>
          </a:p>
        </p:txBody>
      </p:sp>
    </p:spTree>
    <p:extLst>
      <p:ext uri="{BB962C8B-B14F-4D97-AF65-F5344CB8AC3E}">
        <p14:creationId xmlns:p14="http://schemas.microsoft.com/office/powerpoint/2010/main" val="18270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E267-7A73-8E4A-A47F-7634BD94F3AB}"/>
              </a:ext>
            </a:extLst>
          </p:cNvPr>
          <p:cNvSpPr>
            <a:spLocks noGrp="1"/>
          </p:cNvSpPr>
          <p:nvPr>
            <p:ph type="title"/>
          </p:nvPr>
        </p:nvSpPr>
        <p:spPr>
          <a:xfrm>
            <a:off x="476250" y="68249"/>
            <a:ext cx="10515600" cy="1325563"/>
          </a:xfrm>
        </p:spPr>
        <p:txBody>
          <a:bodyPr>
            <a:normAutofit/>
          </a:bodyPr>
          <a:lstStyle/>
          <a:p>
            <a:r>
              <a:rPr lang="en-US" sz="3600" b="1" dirty="0">
                <a:latin typeface="+mn-lt"/>
              </a:rPr>
              <a:t>Popularity</a:t>
            </a:r>
          </a:p>
        </p:txBody>
      </p:sp>
      <p:pic>
        <p:nvPicPr>
          <p:cNvPr id="2050" name="Picture 2" descr="Most popular backend frameworks for 2021 | by Manpreet Singh | Medium">
            <a:extLst>
              <a:ext uri="{FF2B5EF4-FFF2-40B4-BE49-F238E27FC236}">
                <a16:creationId xmlns:a16="http://schemas.microsoft.com/office/drawing/2014/main" id="{A4A0B139-82D7-FA44-A5F3-0A004F508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968" y="1704975"/>
            <a:ext cx="8121032" cy="43164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F82F8B-CEEC-2C49-ADB4-4DBCD50F0C0C}"/>
              </a:ext>
            </a:extLst>
          </p:cNvPr>
          <p:cNvPicPr>
            <a:picLocks noChangeAspect="1"/>
          </p:cNvPicPr>
          <p:nvPr/>
        </p:nvPicPr>
        <p:blipFill>
          <a:blip r:embed="rId3"/>
          <a:stretch>
            <a:fillRect/>
          </a:stretch>
        </p:blipFill>
        <p:spPr>
          <a:xfrm>
            <a:off x="254000" y="1923256"/>
            <a:ext cx="5956300" cy="3656144"/>
          </a:xfrm>
          <a:prstGeom prst="rect">
            <a:avLst/>
          </a:prstGeom>
        </p:spPr>
      </p:pic>
      <p:sp>
        <p:nvSpPr>
          <p:cNvPr id="6" name="TextBox 5">
            <a:extLst>
              <a:ext uri="{FF2B5EF4-FFF2-40B4-BE49-F238E27FC236}">
                <a16:creationId xmlns:a16="http://schemas.microsoft.com/office/drawing/2014/main" id="{B93B808E-C77C-994C-85D8-E2D6C7455964}"/>
              </a:ext>
            </a:extLst>
          </p:cNvPr>
          <p:cNvSpPr txBox="1"/>
          <p:nvPr/>
        </p:nvSpPr>
        <p:spPr>
          <a:xfrm>
            <a:off x="1350309" y="1629450"/>
            <a:ext cx="4383741" cy="369332"/>
          </a:xfrm>
          <a:prstGeom prst="rect">
            <a:avLst/>
          </a:prstGeom>
          <a:noFill/>
        </p:spPr>
        <p:txBody>
          <a:bodyPr wrap="square" rtlCol="0">
            <a:spAutoFit/>
          </a:bodyPr>
          <a:lstStyle/>
          <a:p>
            <a:r>
              <a:rPr lang="en-US" b="1" dirty="0">
                <a:solidFill>
                  <a:srgbClr val="0070C0"/>
                </a:solidFill>
              </a:rPr>
              <a:t>Most Popular Java Backend Frameworks</a:t>
            </a:r>
          </a:p>
        </p:txBody>
      </p:sp>
    </p:spTree>
    <p:extLst>
      <p:ext uri="{BB962C8B-B14F-4D97-AF65-F5344CB8AC3E}">
        <p14:creationId xmlns:p14="http://schemas.microsoft.com/office/powerpoint/2010/main" val="3309572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1. Introduction to Spring Framework">
            <a:extLst>
              <a:ext uri="{FF2B5EF4-FFF2-40B4-BE49-F238E27FC236}">
                <a16:creationId xmlns:a16="http://schemas.microsoft.com/office/drawing/2014/main" id="{2F50C760-9FC4-CB43-AE88-A24A3740E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590550"/>
            <a:ext cx="7353300" cy="5676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A937C7-18A5-6A49-A7AC-A15F94FEEBDA}"/>
              </a:ext>
            </a:extLst>
          </p:cNvPr>
          <p:cNvSpPr txBox="1"/>
          <p:nvPr/>
        </p:nvSpPr>
        <p:spPr>
          <a:xfrm>
            <a:off x="4848225" y="152400"/>
            <a:ext cx="3157467" cy="369332"/>
          </a:xfrm>
          <a:prstGeom prst="rect">
            <a:avLst/>
          </a:prstGeom>
          <a:noFill/>
        </p:spPr>
        <p:txBody>
          <a:bodyPr wrap="none" rtlCol="0">
            <a:spAutoFit/>
          </a:bodyPr>
          <a:lstStyle/>
          <a:p>
            <a:r>
              <a:rPr lang="en-US" b="1" dirty="0"/>
              <a:t>Spring Framework Architecture</a:t>
            </a:r>
          </a:p>
        </p:txBody>
      </p:sp>
    </p:spTree>
    <p:extLst>
      <p:ext uri="{BB962C8B-B14F-4D97-AF65-F5344CB8AC3E}">
        <p14:creationId xmlns:p14="http://schemas.microsoft.com/office/powerpoint/2010/main" val="315726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C645-24D4-0A47-AFDE-8982F963E905}"/>
              </a:ext>
            </a:extLst>
          </p:cNvPr>
          <p:cNvSpPr>
            <a:spLocks noGrp="1"/>
          </p:cNvSpPr>
          <p:nvPr>
            <p:ph type="title"/>
          </p:nvPr>
        </p:nvSpPr>
        <p:spPr>
          <a:xfrm>
            <a:off x="838200" y="365125"/>
            <a:ext cx="8538882" cy="549275"/>
          </a:xfrm>
        </p:spPr>
        <p:txBody>
          <a:bodyPr>
            <a:normAutofit fontScale="90000"/>
          </a:bodyPr>
          <a:lstStyle/>
          <a:p>
            <a:r>
              <a:rPr lang="en-US" sz="3600" b="1" dirty="0">
                <a:latin typeface="+mn-lt"/>
              </a:rPr>
              <a:t>Getting started with Spring Framework</a:t>
            </a:r>
          </a:p>
        </p:txBody>
      </p:sp>
      <p:sp>
        <p:nvSpPr>
          <p:cNvPr id="3" name="Content Placeholder 2">
            <a:extLst>
              <a:ext uri="{FF2B5EF4-FFF2-40B4-BE49-F238E27FC236}">
                <a16:creationId xmlns:a16="http://schemas.microsoft.com/office/drawing/2014/main" id="{A1EC82BF-B433-5041-9EB4-ADC7BB65ED46}"/>
              </a:ext>
            </a:extLst>
          </p:cNvPr>
          <p:cNvSpPr>
            <a:spLocks noGrp="1"/>
          </p:cNvSpPr>
          <p:nvPr>
            <p:ph idx="1"/>
          </p:nvPr>
        </p:nvSpPr>
        <p:spPr>
          <a:xfrm>
            <a:off x="838200" y="1072590"/>
            <a:ext cx="10515600" cy="3316530"/>
          </a:xfrm>
        </p:spPr>
        <p:txBody>
          <a:bodyPr>
            <a:normAutofit/>
          </a:bodyPr>
          <a:lstStyle/>
          <a:p>
            <a:r>
              <a:rPr lang="en-US" sz="2000" dirty="0"/>
              <a:t>Get Hands on Spring and understand:</a:t>
            </a:r>
          </a:p>
          <a:p>
            <a:r>
              <a:rPr lang="en-US" sz="2000" dirty="0"/>
              <a:t>Why spring?</a:t>
            </a:r>
          </a:p>
          <a:p>
            <a:pPr lvl="1"/>
            <a:r>
              <a:rPr lang="en-US" sz="1400" dirty="0"/>
              <a:t>Terminology</a:t>
            </a:r>
          </a:p>
          <a:p>
            <a:pPr lvl="2"/>
            <a:r>
              <a:rPr lang="en-US" sz="1400" b="1" dirty="0"/>
              <a:t>Tight Coupling vs Loose Coupling </a:t>
            </a:r>
          </a:p>
          <a:p>
            <a:pPr lvl="2"/>
            <a:r>
              <a:rPr lang="en-US" sz="1400" b="1" dirty="0"/>
              <a:t>IOC Container </a:t>
            </a:r>
          </a:p>
          <a:p>
            <a:pPr lvl="2"/>
            <a:r>
              <a:rPr lang="en-US" sz="1400" b="1" dirty="0"/>
              <a:t>Application Context</a:t>
            </a:r>
          </a:p>
          <a:p>
            <a:pPr lvl="2"/>
            <a:r>
              <a:rPr lang="en-US" sz="1400" b="1" dirty="0"/>
              <a:t>Component scan</a:t>
            </a:r>
          </a:p>
          <a:p>
            <a:pPr lvl="2"/>
            <a:r>
              <a:rPr lang="en-US" sz="1400" b="1" dirty="0"/>
              <a:t>Dependency Injection</a:t>
            </a:r>
          </a:p>
          <a:p>
            <a:pPr lvl="2"/>
            <a:r>
              <a:rPr lang="en-US" sz="1400" b="1" dirty="0"/>
              <a:t>Spring Beans</a:t>
            </a:r>
          </a:p>
          <a:p>
            <a:pPr lvl="2"/>
            <a:r>
              <a:rPr lang="en-US" sz="1400" b="1" dirty="0"/>
              <a:t>Auto wiring</a:t>
            </a:r>
          </a:p>
          <a:p>
            <a:pPr marL="0" indent="0">
              <a:buNone/>
            </a:pPr>
            <a:endParaRPr lang="en-US" sz="2400" dirty="0"/>
          </a:p>
          <a:p>
            <a:endParaRPr lang="en-US" dirty="0"/>
          </a:p>
          <a:p>
            <a:endParaRPr lang="en-US" dirty="0"/>
          </a:p>
        </p:txBody>
      </p:sp>
    </p:spTree>
    <p:extLst>
      <p:ext uri="{BB962C8B-B14F-4D97-AF65-F5344CB8AC3E}">
        <p14:creationId xmlns:p14="http://schemas.microsoft.com/office/powerpoint/2010/main" val="104834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7DF2-6D39-3B47-8790-16E9D68A7447}"/>
              </a:ext>
            </a:extLst>
          </p:cNvPr>
          <p:cNvSpPr>
            <a:spLocks noGrp="1"/>
          </p:cNvSpPr>
          <p:nvPr>
            <p:ph type="title"/>
          </p:nvPr>
        </p:nvSpPr>
        <p:spPr>
          <a:xfrm>
            <a:off x="838200" y="365125"/>
            <a:ext cx="8942294" cy="620993"/>
          </a:xfrm>
        </p:spPr>
        <p:txBody>
          <a:bodyPr>
            <a:normAutofit/>
          </a:bodyPr>
          <a:lstStyle/>
          <a:p>
            <a:r>
              <a:rPr lang="en-US" sz="3600" b="1" dirty="0">
                <a:latin typeface="+mn-lt"/>
              </a:rPr>
              <a:t>Requirement</a:t>
            </a:r>
          </a:p>
        </p:txBody>
      </p:sp>
      <p:pic>
        <p:nvPicPr>
          <p:cNvPr id="4" name="Picture 3">
            <a:extLst>
              <a:ext uri="{FF2B5EF4-FFF2-40B4-BE49-F238E27FC236}">
                <a16:creationId xmlns:a16="http://schemas.microsoft.com/office/drawing/2014/main" id="{A7503F8F-621E-2D45-9280-10AC39F7680B}"/>
              </a:ext>
            </a:extLst>
          </p:cNvPr>
          <p:cNvPicPr>
            <a:picLocks noChangeAspect="1"/>
          </p:cNvPicPr>
          <p:nvPr/>
        </p:nvPicPr>
        <p:blipFill>
          <a:blip r:embed="rId2"/>
          <a:stretch>
            <a:fillRect/>
          </a:stretch>
        </p:blipFill>
        <p:spPr>
          <a:xfrm>
            <a:off x="2162713" y="1315235"/>
            <a:ext cx="6943580" cy="5092798"/>
          </a:xfrm>
          <a:prstGeom prst="rect">
            <a:avLst/>
          </a:prstGeom>
        </p:spPr>
      </p:pic>
      <p:sp>
        <p:nvSpPr>
          <p:cNvPr id="7" name="TextBox 6">
            <a:extLst>
              <a:ext uri="{FF2B5EF4-FFF2-40B4-BE49-F238E27FC236}">
                <a16:creationId xmlns:a16="http://schemas.microsoft.com/office/drawing/2014/main" id="{0BD65D53-758A-B640-89D2-4E371878EC63}"/>
              </a:ext>
            </a:extLst>
          </p:cNvPr>
          <p:cNvSpPr txBox="1"/>
          <p:nvPr/>
        </p:nvSpPr>
        <p:spPr>
          <a:xfrm>
            <a:off x="5309347" y="2008094"/>
            <a:ext cx="1127705" cy="369332"/>
          </a:xfrm>
          <a:prstGeom prst="rect">
            <a:avLst/>
          </a:prstGeom>
          <a:noFill/>
        </p:spPr>
        <p:txBody>
          <a:bodyPr wrap="square" rtlCol="0">
            <a:spAutoFit/>
          </a:bodyPr>
          <a:lstStyle/>
          <a:p>
            <a:r>
              <a:rPr lang="en-US" dirty="0"/>
              <a:t>b1(){}</a:t>
            </a:r>
          </a:p>
        </p:txBody>
      </p:sp>
      <p:sp>
        <p:nvSpPr>
          <p:cNvPr id="8" name="TextBox 7">
            <a:extLst>
              <a:ext uri="{FF2B5EF4-FFF2-40B4-BE49-F238E27FC236}">
                <a16:creationId xmlns:a16="http://schemas.microsoft.com/office/drawing/2014/main" id="{E5E90F49-68E1-4F4B-B377-E698381BE738}"/>
              </a:ext>
            </a:extLst>
          </p:cNvPr>
          <p:cNvSpPr txBox="1"/>
          <p:nvPr/>
        </p:nvSpPr>
        <p:spPr>
          <a:xfrm>
            <a:off x="5372100" y="3429000"/>
            <a:ext cx="1127705" cy="369332"/>
          </a:xfrm>
          <a:prstGeom prst="rect">
            <a:avLst/>
          </a:prstGeom>
          <a:noFill/>
        </p:spPr>
        <p:txBody>
          <a:bodyPr wrap="square" rtlCol="0">
            <a:spAutoFit/>
          </a:bodyPr>
          <a:lstStyle/>
          <a:p>
            <a:r>
              <a:rPr lang="en-US" dirty="0"/>
              <a:t>c1(){}</a:t>
            </a:r>
          </a:p>
        </p:txBody>
      </p:sp>
      <p:sp>
        <p:nvSpPr>
          <p:cNvPr id="9" name="TextBox 8">
            <a:extLst>
              <a:ext uri="{FF2B5EF4-FFF2-40B4-BE49-F238E27FC236}">
                <a16:creationId xmlns:a16="http://schemas.microsoft.com/office/drawing/2014/main" id="{A47A5206-1A7C-4E46-9249-F9D5E4C9392C}"/>
              </a:ext>
            </a:extLst>
          </p:cNvPr>
          <p:cNvSpPr txBox="1"/>
          <p:nvPr/>
        </p:nvSpPr>
        <p:spPr>
          <a:xfrm>
            <a:off x="5676507" y="1736970"/>
            <a:ext cx="1988317" cy="369332"/>
          </a:xfrm>
          <a:prstGeom prst="rect">
            <a:avLst/>
          </a:prstGeom>
          <a:noFill/>
        </p:spPr>
        <p:txBody>
          <a:bodyPr wrap="square" rtlCol="0">
            <a:spAutoFit/>
          </a:bodyPr>
          <a:lstStyle/>
          <a:p>
            <a:r>
              <a:rPr lang="en-US" dirty="0"/>
              <a:t>B(int a){}</a:t>
            </a:r>
          </a:p>
        </p:txBody>
      </p:sp>
      <p:sp>
        <p:nvSpPr>
          <p:cNvPr id="10" name="TextBox 9">
            <a:extLst>
              <a:ext uri="{FF2B5EF4-FFF2-40B4-BE49-F238E27FC236}">
                <a16:creationId xmlns:a16="http://schemas.microsoft.com/office/drawing/2014/main" id="{C4A5A0E2-3D34-B24B-BD17-29943D8EDF2A}"/>
              </a:ext>
            </a:extLst>
          </p:cNvPr>
          <p:cNvSpPr txBox="1"/>
          <p:nvPr/>
        </p:nvSpPr>
        <p:spPr>
          <a:xfrm>
            <a:off x="5935952" y="3226486"/>
            <a:ext cx="593888" cy="369332"/>
          </a:xfrm>
          <a:prstGeom prst="rect">
            <a:avLst/>
          </a:prstGeom>
          <a:noFill/>
        </p:spPr>
        <p:txBody>
          <a:bodyPr wrap="square" rtlCol="0">
            <a:spAutoFit/>
          </a:bodyPr>
          <a:lstStyle/>
          <a:p>
            <a:r>
              <a:rPr lang="en-US" dirty="0"/>
              <a:t>C(){}</a:t>
            </a:r>
          </a:p>
        </p:txBody>
      </p:sp>
      <p:sp>
        <p:nvSpPr>
          <p:cNvPr id="11" name="TextBox 10">
            <a:extLst>
              <a:ext uri="{FF2B5EF4-FFF2-40B4-BE49-F238E27FC236}">
                <a16:creationId xmlns:a16="http://schemas.microsoft.com/office/drawing/2014/main" id="{B66CD92E-4102-8A4B-BE2A-708850AE77EF}"/>
              </a:ext>
            </a:extLst>
          </p:cNvPr>
          <p:cNvSpPr txBox="1"/>
          <p:nvPr/>
        </p:nvSpPr>
        <p:spPr>
          <a:xfrm>
            <a:off x="2564612" y="2580155"/>
            <a:ext cx="989814" cy="646331"/>
          </a:xfrm>
          <a:prstGeom prst="rect">
            <a:avLst/>
          </a:prstGeom>
          <a:noFill/>
        </p:spPr>
        <p:txBody>
          <a:bodyPr wrap="square" rtlCol="0">
            <a:spAutoFit/>
          </a:bodyPr>
          <a:lstStyle/>
          <a:p>
            <a:r>
              <a:rPr lang="en-US" dirty="0">
                <a:solidFill>
                  <a:srgbClr val="FFFF00"/>
                </a:solidFill>
              </a:rPr>
              <a:t>B b = new B()</a:t>
            </a:r>
          </a:p>
        </p:txBody>
      </p:sp>
    </p:spTree>
    <p:extLst>
      <p:ext uri="{BB962C8B-B14F-4D97-AF65-F5344CB8AC3E}">
        <p14:creationId xmlns:p14="http://schemas.microsoft.com/office/powerpoint/2010/main" val="322999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7DF2-6D39-3B47-8790-16E9D68A7447}"/>
              </a:ext>
            </a:extLst>
          </p:cNvPr>
          <p:cNvSpPr>
            <a:spLocks noGrp="1"/>
          </p:cNvSpPr>
          <p:nvPr>
            <p:ph type="title"/>
          </p:nvPr>
        </p:nvSpPr>
        <p:spPr>
          <a:xfrm>
            <a:off x="838200" y="365125"/>
            <a:ext cx="8942294" cy="620993"/>
          </a:xfrm>
        </p:spPr>
        <p:txBody>
          <a:bodyPr>
            <a:normAutofit/>
          </a:bodyPr>
          <a:lstStyle/>
          <a:p>
            <a:r>
              <a:rPr lang="en-US" sz="3600" b="1" dirty="0">
                <a:latin typeface="+mn-lt"/>
              </a:rPr>
              <a:t>Loosely Coupled Solution:</a:t>
            </a:r>
          </a:p>
        </p:txBody>
      </p:sp>
      <p:pic>
        <p:nvPicPr>
          <p:cNvPr id="4" name="Picture 3">
            <a:extLst>
              <a:ext uri="{FF2B5EF4-FFF2-40B4-BE49-F238E27FC236}">
                <a16:creationId xmlns:a16="http://schemas.microsoft.com/office/drawing/2014/main" id="{A7503F8F-621E-2D45-9280-10AC39F7680B}"/>
              </a:ext>
            </a:extLst>
          </p:cNvPr>
          <p:cNvPicPr>
            <a:picLocks noChangeAspect="1"/>
          </p:cNvPicPr>
          <p:nvPr/>
        </p:nvPicPr>
        <p:blipFill>
          <a:blip r:embed="rId2"/>
          <a:stretch>
            <a:fillRect/>
          </a:stretch>
        </p:blipFill>
        <p:spPr>
          <a:xfrm>
            <a:off x="13398" y="1652036"/>
            <a:ext cx="5988423" cy="4392234"/>
          </a:xfrm>
          <a:prstGeom prst="rect">
            <a:avLst/>
          </a:prstGeom>
        </p:spPr>
      </p:pic>
      <p:sp>
        <p:nvSpPr>
          <p:cNvPr id="5" name="TextBox 4">
            <a:extLst>
              <a:ext uri="{FF2B5EF4-FFF2-40B4-BE49-F238E27FC236}">
                <a16:creationId xmlns:a16="http://schemas.microsoft.com/office/drawing/2014/main" id="{F60C0D68-4564-5A41-9239-0C492FAD4048}"/>
              </a:ext>
            </a:extLst>
          </p:cNvPr>
          <p:cNvSpPr txBox="1"/>
          <p:nvPr/>
        </p:nvSpPr>
        <p:spPr>
          <a:xfrm>
            <a:off x="170695" y="1398958"/>
            <a:ext cx="2214282" cy="923330"/>
          </a:xfrm>
          <a:prstGeom prst="rect">
            <a:avLst/>
          </a:prstGeom>
          <a:noFill/>
        </p:spPr>
        <p:txBody>
          <a:bodyPr wrap="square" rtlCol="0">
            <a:spAutoFit/>
          </a:bodyPr>
          <a:lstStyle/>
          <a:p>
            <a:r>
              <a:rPr lang="en-US" b="1" dirty="0">
                <a:solidFill>
                  <a:schemeClr val="accent2">
                    <a:lumMod val="50000"/>
                  </a:schemeClr>
                </a:solidFill>
              </a:rPr>
              <a:t>Object of B </a:t>
            </a:r>
            <a:r>
              <a:rPr lang="en-US" b="1" dirty="0">
                <a:solidFill>
                  <a:schemeClr val="accent1">
                    <a:lumMod val="50000"/>
                  </a:schemeClr>
                </a:solidFill>
              </a:rPr>
              <a:t>and </a:t>
            </a:r>
            <a:r>
              <a:rPr lang="en-US" b="1" dirty="0">
                <a:solidFill>
                  <a:schemeClr val="accent2">
                    <a:lumMod val="50000"/>
                  </a:schemeClr>
                </a:solidFill>
              </a:rPr>
              <a:t>Object of C </a:t>
            </a:r>
            <a:r>
              <a:rPr lang="en-US" b="1" dirty="0">
                <a:solidFill>
                  <a:schemeClr val="accent1">
                    <a:lumMod val="50000"/>
                  </a:schemeClr>
                </a:solidFill>
              </a:rPr>
              <a:t>will be created by </a:t>
            </a:r>
            <a:r>
              <a:rPr lang="en-US" b="1" dirty="0">
                <a:solidFill>
                  <a:schemeClr val="accent2">
                    <a:lumMod val="50000"/>
                  </a:schemeClr>
                </a:solidFill>
              </a:rPr>
              <a:t>Class A</a:t>
            </a:r>
          </a:p>
        </p:txBody>
      </p:sp>
      <p:sp>
        <p:nvSpPr>
          <p:cNvPr id="6" name="TextBox 5">
            <a:extLst>
              <a:ext uri="{FF2B5EF4-FFF2-40B4-BE49-F238E27FC236}">
                <a16:creationId xmlns:a16="http://schemas.microsoft.com/office/drawing/2014/main" id="{CC7A05AC-FA2E-F147-A650-B14E89494CB6}"/>
              </a:ext>
            </a:extLst>
          </p:cNvPr>
          <p:cNvSpPr txBox="1"/>
          <p:nvPr/>
        </p:nvSpPr>
        <p:spPr>
          <a:xfrm>
            <a:off x="2196617" y="5934670"/>
            <a:ext cx="3805204" cy="923330"/>
          </a:xfrm>
          <a:prstGeom prst="rect">
            <a:avLst/>
          </a:prstGeom>
          <a:noFill/>
        </p:spPr>
        <p:txBody>
          <a:bodyPr wrap="square" rtlCol="0">
            <a:spAutoFit/>
          </a:bodyPr>
          <a:lstStyle/>
          <a:p>
            <a:r>
              <a:rPr lang="en-US" b="1" dirty="0">
                <a:solidFill>
                  <a:schemeClr val="accent1">
                    <a:lumMod val="50000"/>
                  </a:schemeClr>
                </a:solidFill>
              </a:rPr>
              <a:t>Rather than Creating in Class A </a:t>
            </a:r>
            <a:r>
              <a:rPr lang="en-US" b="1" dirty="0">
                <a:solidFill>
                  <a:schemeClr val="accent2">
                    <a:lumMod val="50000"/>
                  </a:schemeClr>
                </a:solidFill>
              </a:rPr>
              <a:t>Container</a:t>
            </a:r>
            <a:r>
              <a:rPr lang="en-US" b="1" dirty="0">
                <a:solidFill>
                  <a:schemeClr val="accent1">
                    <a:lumMod val="50000"/>
                  </a:schemeClr>
                </a:solidFill>
              </a:rPr>
              <a:t> will create Obj B and Object C for A and </a:t>
            </a:r>
            <a:r>
              <a:rPr lang="en-US" b="1" dirty="0">
                <a:solidFill>
                  <a:schemeClr val="accent2">
                    <a:lumMod val="50000"/>
                  </a:schemeClr>
                </a:solidFill>
              </a:rPr>
              <a:t>injected into class A</a:t>
            </a:r>
          </a:p>
        </p:txBody>
      </p:sp>
      <p:sp>
        <p:nvSpPr>
          <p:cNvPr id="3" name="TextBox 2">
            <a:extLst>
              <a:ext uri="{FF2B5EF4-FFF2-40B4-BE49-F238E27FC236}">
                <a16:creationId xmlns:a16="http://schemas.microsoft.com/office/drawing/2014/main" id="{E5E1CD79-69BC-534F-8F65-342998A49E0D}"/>
              </a:ext>
            </a:extLst>
          </p:cNvPr>
          <p:cNvSpPr txBox="1"/>
          <p:nvPr/>
        </p:nvSpPr>
        <p:spPr>
          <a:xfrm>
            <a:off x="7466028" y="1508289"/>
            <a:ext cx="4505179" cy="1477328"/>
          </a:xfrm>
          <a:prstGeom prst="rect">
            <a:avLst/>
          </a:prstGeom>
          <a:noFill/>
        </p:spPr>
        <p:txBody>
          <a:bodyPr wrap="square" rtlCol="0">
            <a:spAutoFit/>
          </a:bodyPr>
          <a:lstStyle/>
          <a:p>
            <a:r>
              <a:rPr lang="en-US" b="1" dirty="0"/>
              <a:t>IOC:</a:t>
            </a:r>
            <a:r>
              <a:rPr lang="en-US" dirty="0"/>
              <a:t> Principle by which the control of objects is transferred to a container or framework</a:t>
            </a:r>
          </a:p>
          <a:p>
            <a:endParaRPr lang="en-US" dirty="0"/>
          </a:p>
          <a:p>
            <a:r>
              <a:rPr lang="en-US" b="1" dirty="0"/>
              <a:t>DI</a:t>
            </a:r>
            <a:r>
              <a:rPr lang="en-US" dirty="0"/>
              <a:t>: A pattern through which IOC is implemented</a:t>
            </a:r>
          </a:p>
        </p:txBody>
      </p:sp>
      <p:pic>
        <p:nvPicPr>
          <p:cNvPr id="2052" name="Picture 4" descr="Inversion of Control">
            <a:extLst>
              <a:ext uri="{FF2B5EF4-FFF2-40B4-BE49-F238E27FC236}">
                <a16:creationId xmlns:a16="http://schemas.microsoft.com/office/drawing/2014/main" id="{8AFAE47D-D90C-8045-BF88-E6C056B8C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659" y="3616013"/>
            <a:ext cx="5127553" cy="1950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7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1851-CF19-624C-B563-41FEADC53041}"/>
              </a:ext>
            </a:extLst>
          </p:cNvPr>
          <p:cNvSpPr>
            <a:spLocks noGrp="1"/>
          </p:cNvSpPr>
          <p:nvPr>
            <p:ph type="title"/>
          </p:nvPr>
        </p:nvSpPr>
        <p:spPr>
          <a:xfrm>
            <a:off x="838200" y="365125"/>
            <a:ext cx="9121588" cy="656851"/>
          </a:xfrm>
        </p:spPr>
        <p:txBody>
          <a:bodyPr>
            <a:normAutofit/>
          </a:bodyPr>
          <a:lstStyle/>
          <a:p>
            <a:r>
              <a:rPr lang="en-US" sz="3600" b="1" dirty="0">
                <a:latin typeface="+mn-lt"/>
              </a:rPr>
              <a:t>Code Without DI</a:t>
            </a:r>
          </a:p>
        </p:txBody>
      </p:sp>
      <p:pic>
        <p:nvPicPr>
          <p:cNvPr id="4" name="Picture 3">
            <a:extLst>
              <a:ext uri="{FF2B5EF4-FFF2-40B4-BE49-F238E27FC236}">
                <a16:creationId xmlns:a16="http://schemas.microsoft.com/office/drawing/2014/main" id="{F6D7FA25-7741-8E45-9407-0F5D4EAF0A46}"/>
              </a:ext>
            </a:extLst>
          </p:cNvPr>
          <p:cNvPicPr>
            <a:picLocks noChangeAspect="1"/>
          </p:cNvPicPr>
          <p:nvPr/>
        </p:nvPicPr>
        <p:blipFill>
          <a:blip r:embed="rId2"/>
          <a:stretch>
            <a:fillRect/>
          </a:stretch>
        </p:blipFill>
        <p:spPr>
          <a:xfrm>
            <a:off x="1003300" y="1479550"/>
            <a:ext cx="10185400" cy="3898900"/>
          </a:xfrm>
          <a:prstGeom prst="rect">
            <a:avLst/>
          </a:prstGeom>
        </p:spPr>
      </p:pic>
    </p:spTree>
    <p:extLst>
      <p:ext uri="{BB962C8B-B14F-4D97-AF65-F5344CB8AC3E}">
        <p14:creationId xmlns:p14="http://schemas.microsoft.com/office/powerpoint/2010/main" val="2652787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1851-CF19-624C-B563-41FEADC53041}"/>
              </a:ext>
            </a:extLst>
          </p:cNvPr>
          <p:cNvSpPr>
            <a:spLocks noGrp="1"/>
          </p:cNvSpPr>
          <p:nvPr>
            <p:ph type="title"/>
          </p:nvPr>
        </p:nvSpPr>
        <p:spPr>
          <a:xfrm>
            <a:off x="838200" y="365125"/>
            <a:ext cx="9121588" cy="656851"/>
          </a:xfrm>
        </p:spPr>
        <p:txBody>
          <a:bodyPr>
            <a:normAutofit/>
          </a:bodyPr>
          <a:lstStyle/>
          <a:p>
            <a:r>
              <a:rPr lang="en-US" sz="3600" b="1" dirty="0">
                <a:latin typeface="+mn-lt"/>
              </a:rPr>
              <a:t>Code Without DI Continues…</a:t>
            </a:r>
          </a:p>
        </p:txBody>
      </p:sp>
      <p:pic>
        <p:nvPicPr>
          <p:cNvPr id="3" name="Picture 2">
            <a:extLst>
              <a:ext uri="{FF2B5EF4-FFF2-40B4-BE49-F238E27FC236}">
                <a16:creationId xmlns:a16="http://schemas.microsoft.com/office/drawing/2014/main" id="{235C2739-A9C5-FC43-AB30-8E7B0B2E1C9E}"/>
              </a:ext>
            </a:extLst>
          </p:cNvPr>
          <p:cNvPicPr>
            <a:picLocks noChangeAspect="1"/>
          </p:cNvPicPr>
          <p:nvPr/>
        </p:nvPicPr>
        <p:blipFill>
          <a:blip r:embed="rId2"/>
          <a:stretch>
            <a:fillRect/>
          </a:stretch>
        </p:blipFill>
        <p:spPr>
          <a:xfrm>
            <a:off x="1065147" y="1800519"/>
            <a:ext cx="10546778" cy="3727057"/>
          </a:xfrm>
          <a:prstGeom prst="rect">
            <a:avLst/>
          </a:prstGeom>
        </p:spPr>
      </p:pic>
    </p:spTree>
    <p:extLst>
      <p:ext uri="{BB962C8B-B14F-4D97-AF65-F5344CB8AC3E}">
        <p14:creationId xmlns:p14="http://schemas.microsoft.com/office/powerpoint/2010/main" val="123265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47F243-4109-BF4E-A722-72F48A74377E}"/>
              </a:ext>
            </a:extLst>
          </p:cNvPr>
          <p:cNvSpPr txBox="1">
            <a:spLocks/>
          </p:cNvSpPr>
          <p:nvPr/>
        </p:nvSpPr>
        <p:spPr>
          <a:xfrm>
            <a:off x="3939629" y="119869"/>
            <a:ext cx="1666785" cy="45340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2"/>
                </a:solidFill>
              </a:rPr>
              <a:t>Agenda</a:t>
            </a:r>
          </a:p>
        </p:txBody>
      </p:sp>
      <p:sp>
        <p:nvSpPr>
          <p:cNvPr id="7" name="Content Placeholder 2">
            <a:extLst>
              <a:ext uri="{FF2B5EF4-FFF2-40B4-BE49-F238E27FC236}">
                <a16:creationId xmlns:a16="http://schemas.microsoft.com/office/drawing/2014/main" id="{7D7A35D8-3CF6-ED47-AF2B-C45A529D05CC}"/>
              </a:ext>
            </a:extLst>
          </p:cNvPr>
          <p:cNvSpPr txBox="1">
            <a:spLocks/>
          </p:cNvSpPr>
          <p:nvPr/>
        </p:nvSpPr>
        <p:spPr>
          <a:xfrm>
            <a:off x="830780" y="677070"/>
            <a:ext cx="6358914" cy="55038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endParaRPr lang="en-US" sz="1800" dirty="0"/>
          </a:p>
          <a:p>
            <a:pPr marL="0" indent="0">
              <a:buFont typeface="Arial" panose="020B0604020202020204" pitchFamily="34" charset="0"/>
              <a:buNone/>
            </a:pPr>
            <a:r>
              <a:rPr lang="en-US" sz="1800" b="1" dirty="0">
                <a:solidFill>
                  <a:srgbClr val="C00000"/>
                </a:solidFill>
              </a:rPr>
              <a:t>Spring Boot: We can Build an end-to-end App</a:t>
            </a:r>
          </a:p>
          <a:p>
            <a:pPr>
              <a:buFont typeface="Courier New" panose="02070309020205020404" pitchFamily="49" charset="0"/>
              <a:buChar char="o"/>
            </a:pPr>
            <a:r>
              <a:rPr lang="en-US" sz="1800" b="1" dirty="0"/>
              <a:t>Essentials</a:t>
            </a:r>
          </a:p>
          <a:p>
            <a:pPr>
              <a:buFont typeface="Courier New" panose="02070309020205020404" pitchFamily="49" charset="0"/>
              <a:buChar char="o"/>
            </a:pPr>
            <a:r>
              <a:rPr lang="en-US" sz="1800" b="1" dirty="0"/>
              <a:t>Understanding on Web, N-tier Enterprise applications</a:t>
            </a:r>
          </a:p>
          <a:p>
            <a:pPr>
              <a:buFont typeface="Courier New" panose="02070309020205020404" pitchFamily="49" charset="0"/>
              <a:buChar char="o"/>
            </a:pPr>
            <a:r>
              <a:rPr lang="en-US" sz="1800" b="1" dirty="0"/>
              <a:t>Spring Modules </a:t>
            </a:r>
          </a:p>
          <a:p>
            <a:pPr>
              <a:buFont typeface="Courier New" panose="02070309020205020404" pitchFamily="49" charset="0"/>
              <a:buChar char="o"/>
            </a:pPr>
            <a:r>
              <a:rPr lang="en-US" sz="1800" b="1" dirty="0"/>
              <a:t>Dependency Injection</a:t>
            </a:r>
          </a:p>
          <a:p>
            <a:pPr>
              <a:buFont typeface="Courier New" panose="02070309020205020404" pitchFamily="49" charset="0"/>
              <a:buChar char="o"/>
            </a:pPr>
            <a:r>
              <a:rPr lang="en-US" sz="1800" b="1" dirty="0"/>
              <a:t>Spring vs Spring boot</a:t>
            </a:r>
          </a:p>
          <a:p>
            <a:pPr>
              <a:buFont typeface="Courier New" panose="02070309020205020404" pitchFamily="49" charset="0"/>
              <a:buChar char="o"/>
            </a:pPr>
            <a:r>
              <a:rPr lang="en-US" sz="1800" b="1" dirty="0"/>
              <a:t>Spring boot project with Spring initializer</a:t>
            </a:r>
          </a:p>
          <a:p>
            <a:pPr>
              <a:buFont typeface="Courier New" panose="02070309020205020404" pitchFamily="49" charset="0"/>
              <a:buChar char="o"/>
            </a:pPr>
            <a:r>
              <a:rPr lang="en-US" sz="1800" b="1" dirty="0"/>
              <a:t>Hello world API with Spring boot </a:t>
            </a:r>
            <a:r>
              <a:rPr lang="en-US" sz="1800" b="1" dirty="0">
                <a:sym typeface="Wingdings" pitchFamily="2" charset="2"/>
              </a:rPr>
              <a:t></a:t>
            </a:r>
            <a:endParaRPr lang="en-US" sz="1800" b="1" dirty="0"/>
          </a:p>
          <a:p>
            <a:pPr>
              <a:buFont typeface="Courier New" panose="02070309020205020404" pitchFamily="49" charset="0"/>
              <a:buChar char="o"/>
            </a:pPr>
            <a:r>
              <a:rPr lang="en-US" sz="1800" b="1" dirty="0"/>
              <a:t>Spring Boot Magic – Starters, Auto Configuration, Embedded servers</a:t>
            </a:r>
          </a:p>
          <a:p>
            <a:pPr>
              <a:buFont typeface="Courier New" panose="02070309020205020404" pitchFamily="49" charset="0"/>
              <a:buChar char="o"/>
            </a:pPr>
            <a:r>
              <a:rPr lang="en-US" sz="1800" b="1" dirty="0"/>
              <a:t>Spring boot Actuator, </a:t>
            </a:r>
            <a:r>
              <a:rPr lang="en-US" sz="1800" b="1" dirty="0" err="1"/>
              <a:t>devtools</a:t>
            </a:r>
            <a:endParaRPr lang="en-US" sz="1800" b="1" dirty="0"/>
          </a:p>
          <a:p>
            <a:pPr>
              <a:buFont typeface="Courier New" panose="02070309020205020404" pitchFamily="49" charset="0"/>
              <a:buChar char="o"/>
            </a:pPr>
            <a:r>
              <a:rPr lang="en-US" sz="1800" b="1" dirty="0"/>
              <a:t>Understanding REST API – Richardson maturity model</a:t>
            </a:r>
          </a:p>
          <a:p>
            <a:pPr>
              <a:buFont typeface="Courier New" panose="02070309020205020404" pitchFamily="49" charset="0"/>
              <a:buChar char="o"/>
            </a:pPr>
            <a:r>
              <a:rPr lang="en-US" sz="1800" b="1" dirty="0"/>
              <a:t>Configuration and customization</a:t>
            </a:r>
          </a:p>
          <a:p>
            <a:pPr>
              <a:buFont typeface="Courier New" panose="02070309020205020404" pitchFamily="49" charset="0"/>
              <a:buChar char="o"/>
            </a:pPr>
            <a:r>
              <a:rPr lang="en-US" sz="1800" b="1" dirty="0"/>
              <a:t>What is Persistence Frameworks and Integration with Spring Boot</a:t>
            </a:r>
          </a:p>
          <a:p>
            <a:pPr>
              <a:buFont typeface="Courier New" panose="02070309020205020404" pitchFamily="49" charset="0"/>
              <a:buChar char="o"/>
            </a:pPr>
            <a:r>
              <a:rPr lang="en-US" sz="1800" b="1" dirty="0"/>
              <a:t>Spring data JPA and CRUD operations with either </a:t>
            </a:r>
            <a:r>
              <a:rPr lang="en-US" sz="1800" b="1" dirty="0" err="1"/>
              <a:t>mysql</a:t>
            </a:r>
            <a:r>
              <a:rPr lang="en-US" sz="1800" b="1" dirty="0"/>
              <a:t> or </a:t>
            </a:r>
            <a:r>
              <a:rPr lang="en-US" sz="1800" b="1" dirty="0" err="1"/>
              <a:t>mongodb</a:t>
            </a:r>
            <a:endParaRPr lang="en-US" sz="1800" b="1" dirty="0"/>
          </a:p>
          <a:p>
            <a:pPr>
              <a:buFont typeface="Courier New" panose="02070309020205020404" pitchFamily="49" charset="0"/>
              <a:buChar char="o"/>
            </a:pPr>
            <a:r>
              <a:rPr lang="en-US" sz="1800" b="1" dirty="0"/>
              <a:t>Exception handling</a:t>
            </a:r>
          </a:p>
          <a:p>
            <a:pPr>
              <a:buFont typeface="Courier New" panose="02070309020205020404" pitchFamily="49" charset="0"/>
              <a:buChar char="o"/>
            </a:pPr>
            <a:r>
              <a:rPr lang="en-US" sz="1800" dirty="0"/>
              <a:t>Profiling, </a:t>
            </a:r>
            <a:r>
              <a:rPr lang="en-US" sz="1800" b="1" dirty="0"/>
              <a:t>Logging(levels) </a:t>
            </a:r>
          </a:p>
          <a:p>
            <a:pPr>
              <a:buFont typeface="Courier New" panose="02070309020205020404" pitchFamily="49" charset="0"/>
              <a:buChar char="o"/>
            </a:pPr>
            <a:r>
              <a:rPr lang="en-US" sz="1800" dirty="0"/>
              <a:t>Co</a:t>
            </a:r>
            <a:r>
              <a:rPr lang="en-US" sz="1800" b="1" dirty="0"/>
              <a:t>nsumes REST API’s from spring boot app to another app. –Assignment</a:t>
            </a:r>
          </a:p>
          <a:p>
            <a:pPr>
              <a:buFont typeface="Courier New" panose="02070309020205020404" pitchFamily="49" charset="0"/>
              <a:buChar char="o"/>
            </a:pPr>
            <a:r>
              <a:rPr lang="en-US" sz="1800" b="1" dirty="0"/>
              <a:t>Overview on Microservices </a:t>
            </a:r>
          </a:p>
          <a:p>
            <a:pPr>
              <a:buFont typeface="Courier New" panose="02070309020205020404" pitchFamily="49" charset="0"/>
              <a:buChar char="o"/>
            </a:pPr>
            <a:r>
              <a:rPr lang="en-US" sz="1800" b="1" dirty="0"/>
              <a:t>Optional : Dockizing spring boot app and What is K8S</a:t>
            </a:r>
          </a:p>
          <a:p>
            <a:pPr>
              <a:buFont typeface="Courier New" panose="02070309020205020404" pitchFamily="49" charset="0"/>
              <a:buChar char="o"/>
            </a:pPr>
            <a:endParaRPr lang="en-US" sz="1800" dirty="0"/>
          </a:p>
          <a:p>
            <a:pPr marL="0" indent="0">
              <a:buFont typeface="Arial" panose="020B0604020202020204" pitchFamily="34" charset="0"/>
              <a:buNone/>
            </a:pPr>
            <a:endParaRPr lang="en-US" b="1" dirty="0"/>
          </a:p>
          <a:p>
            <a:endParaRPr lang="en-US" dirty="0"/>
          </a:p>
        </p:txBody>
      </p:sp>
    </p:spTree>
    <p:extLst>
      <p:ext uri="{BB962C8B-B14F-4D97-AF65-F5344CB8AC3E}">
        <p14:creationId xmlns:p14="http://schemas.microsoft.com/office/powerpoint/2010/main" val="2933323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2DE9-7BDA-404D-BBA4-2A666104A041}"/>
              </a:ext>
            </a:extLst>
          </p:cNvPr>
          <p:cNvSpPr>
            <a:spLocks noGrp="1"/>
          </p:cNvSpPr>
          <p:nvPr>
            <p:ph type="title"/>
          </p:nvPr>
        </p:nvSpPr>
        <p:spPr/>
        <p:txBody>
          <a:bodyPr>
            <a:normAutofit/>
          </a:bodyPr>
          <a:lstStyle/>
          <a:p>
            <a:r>
              <a:rPr lang="en-US" sz="3600" b="1" dirty="0">
                <a:latin typeface="+mn-lt"/>
              </a:rPr>
              <a:t>DI Design pattern</a:t>
            </a:r>
          </a:p>
        </p:txBody>
      </p:sp>
      <p:sp>
        <p:nvSpPr>
          <p:cNvPr id="3" name="Content Placeholder 2">
            <a:extLst>
              <a:ext uri="{FF2B5EF4-FFF2-40B4-BE49-F238E27FC236}">
                <a16:creationId xmlns:a16="http://schemas.microsoft.com/office/drawing/2014/main" id="{9486D865-9916-8946-9CDE-DF89E66D8399}"/>
              </a:ext>
            </a:extLst>
          </p:cNvPr>
          <p:cNvSpPr>
            <a:spLocks noGrp="1"/>
          </p:cNvSpPr>
          <p:nvPr>
            <p:ph idx="1"/>
          </p:nvPr>
        </p:nvSpPr>
        <p:spPr>
          <a:xfrm>
            <a:off x="838199" y="1825625"/>
            <a:ext cx="11057965" cy="1325563"/>
          </a:xfrm>
        </p:spPr>
        <p:txBody>
          <a:bodyPr>
            <a:normAutofit/>
          </a:bodyPr>
          <a:lstStyle/>
          <a:p>
            <a:r>
              <a:rPr lang="en-US" sz="2400" dirty="0"/>
              <a:t>Dependency Injection (DI) is a coding pattern in which a class receives its dependencies from external sources rather than creating them itself.  </a:t>
            </a:r>
          </a:p>
        </p:txBody>
      </p:sp>
      <p:pic>
        <p:nvPicPr>
          <p:cNvPr id="5" name="Picture 4">
            <a:extLst>
              <a:ext uri="{FF2B5EF4-FFF2-40B4-BE49-F238E27FC236}">
                <a16:creationId xmlns:a16="http://schemas.microsoft.com/office/drawing/2014/main" id="{6D3BD6B2-125A-324A-9914-21FED929EA5F}"/>
              </a:ext>
            </a:extLst>
          </p:cNvPr>
          <p:cNvPicPr>
            <a:picLocks noChangeAspect="1"/>
          </p:cNvPicPr>
          <p:nvPr/>
        </p:nvPicPr>
        <p:blipFill>
          <a:blip r:embed="rId2"/>
          <a:stretch>
            <a:fillRect/>
          </a:stretch>
        </p:blipFill>
        <p:spPr>
          <a:xfrm>
            <a:off x="1701239" y="2820162"/>
            <a:ext cx="8789521" cy="3285449"/>
          </a:xfrm>
          <a:prstGeom prst="rect">
            <a:avLst/>
          </a:prstGeom>
        </p:spPr>
      </p:pic>
    </p:spTree>
    <p:extLst>
      <p:ext uri="{BB962C8B-B14F-4D97-AF65-F5344CB8AC3E}">
        <p14:creationId xmlns:p14="http://schemas.microsoft.com/office/powerpoint/2010/main" val="93715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3F216-4552-784F-A9D3-303AAF38298C}"/>
              </a:ext>
            </a:extLst>
          </p:cNvPr>
          <p:cNvPicPr>
            <a:picLocks noChangeAspect="1"/>
          </p:cNvPicPr>
          <p:nvPr/>
        </p:nvPicPr>
        <p:blipFill>
          <a:blip r:embed="rId2"/>
          <a:stretch>
            <a:fillRect/>
          </a:stretch>
        </p:blipFill>
        <p:spPr>
          <a:xfrm>
            <a:off x="748553" y="496453"/>
            <a:ext cx="10533529" cy="4641788"/>
          </a:xfrm>
          <a:prstGeom prst="rect">
            <a:avLst/>
          </a:prstGeom>
        </p:spPr>
      </p:pic>
      <p:sp>
        <p:nvSpPr>
          <p:cNvPr id="5" name="TextBox 4">
            <a:extLst>
              <a:ext uri="{FF2B5EF4-FFF2-40B4-BE49-F238E27FC236}">
                <a16:creationId xmlns:a16="http://schemas.microsoft.com/office/drawing/2014/main" id="{F286CCF5-D919-D547-9498-52BAC62634D0}"/>
              </a:ext>
            </a:extLst>
          </p:cNvPr>
          <p:cNvSpPr txBox="1"/>
          <p:nvPr/>
        </p:nvSpPr>
        <p:spPr>
          <a:xfrm>
            <a:off x="1631576" y="6042212"/>
            <a:ext cx="10022542" cy="369332"/>
          </a:xfrm>
          <a:prstGeom prst="rect">
            <a:avLst/>
          </a:prstGeom>
          <a:noFill/>
        </p:spPr>
        <p:txBody>
          <a:bodyPr wrap="square" rtlCol="0">
            <a:spAutoFit/>
          </a:bodyPr>
          <a:lstStyle/>
          <a:p>
            <a:r>
              <a:rPr lang="en-US" dirty="0">
                <a:hlinkClick r:id="rId3"/>
              </a:rPr>
              <a:t>https://mkyong.com/spring/spring-loosely-coupled-example/</a:t>
            </a:r>
            <a:endParaRPr lang="en-US" dirty="0"/>
          </a:p>
        </p:txBody>
      </p:sp>
    </p:spTree>
    <p:extLst>
      <p:ext uri="{BB962C8B-B14F-4D97-AF65-F5344CB8AC3E}">
        <p14:creationId xmlns:p14="http://schemas.microsoft.com/office/powerpoint/2010/main" val="1524243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B798-38B6-944A-A192-AF31CD7841EE}"/>
              </a:ext>
            </a:extLst>
          </p:cNvPr>
          <p:cNvSpPr>
            <a:spLocks noGrp="1"/>
          </p:cNvSpPr>
          <p:nvPr>
            <p:ph type="title"/>
          </p:nvPr>
        </p:nvSpPr>
        <p:spPr/>
        <p:txBody>
          <a:bodyPr>
            <a:normAutofit/>
          </a:bodyPr>
          <a:lstStyle/>
          <a:p>
            <a:r>
              <a:rPr lang="en-US" sz="3600" b="1" dirty="0">
                <a:latin typeface="+mn-lt"/>
              </a:rPr>
              <a:t>Spring IOC container</a:t>
            </a:r>
          </a:p>
        </p:txBody>
      </p:sp>
      <p:sp>
        <p:nvSpPr>
          <p:cNvPr id="3" name="Content Placeholder 2">
            <a:extLst>
              <a:ext uri="{FF2B5EF4-FFF2-40B4-BE49-F238E27FC236}">
                <a16:creationId xmlns:a16="http://schemas.microsoft.com/office/drawing/2014/main" id="{4C9393C5-7E09-C348-8F7C-444638735B6F}"/>
              </a:ext>
            </a:extLst>
          </p:cNvPr>
          <p:cNvSpPr>
            <a:spLocks noGrp="1"/>
          </p:cNvSpPr>
          <p:nvPr>
            <p:ph idx="1"/>
          </p:nvPr>
        </p:nvSpPr>
        <p:spPr>
          <a:xfrm>
            <a:off x="838200" y="1825625"/>
            <a:ext cx="10515600" cy="1428563"/>
          </a:xfrm>
        </p:spPr>
        <p:txBody>
          <a:bodyPr/>
          <a:lstStyle/>
          <a:p>
            <a:r>
              <a:rPr lang="en-IN" sz="2000" dirty="0"/>
              <a:t>An IoC container is a common characteristic of frameworks that implement IoC.</a:t>
            </a:r>
          </a:p>
          <a:p>
            <a:r>
              <a:rPr lang="en-IN" sz="2000" dirty="0"/>
              <a:t>In the Spring framework, the interface </a:t>
            </a:r>
            <a:r>
              <a:rPr lang="en-IN" sz="2000" b="1" dirty="0" err="1"/>
              <a:t>ApplicationContext</a:t>
            </a:r>
            <a:r>
              <a:rPr lang="en-IN" sz="2000" dirty="0"/>
              <a:t> represents the IoC container. The Spring container is responsible for instantiating, configuring and assembling objects known as </a:t>
            </a:r>
            <a:r>
              <a:rPr lang="en-IN" sz="2000" i="1" dirty="0"/>
              <a:t>beans</a:t>
            </a:r>
            <a:r>
              <a:rPr lang="en-IN" sz="2000" dirty="0"/>
              <a:t>, as well as managing their life cycles</a:t>
            </a:r>
          </a:p>
          <a:p>
            <a:endParaRPr lang="en-US" dirty="0"/>
          </a:p>
        </p:txBody>
      </p:sp>
      <p:sp>
        <p:nvSpPr>
          <p:cNvPr id="4" name="AutoShape 2" descr="Inversion of Control vs Dependency Injection - Stack Overflow">
            <a:extLst>
              <a:ext uri="{FF2B5EF4-FFF2-40B4-BE49-F238E27FC236}">
                <a16:creationId xmlns:a16="http://schemas.microsoft.com/office/drawing/2014/main" id="{F55AB19A-46DE-8940-8477-5E101B22E2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8984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E89C-0B42-3645-9913-1FA35CDAA481}"/>
              </a:ext>
            </a:extLst>
          </p:cNvPr>
          <p:cNvSpPr>
            <a:spLocks noGrp="1"/>
          </p:cNvSpPr>
          <p:nvPr>
            <p:ph type="title"/>
          </p:nvPr>
        </p:nvSpPr>
        <p:spPr/>
        <p:txBody>
          <a:bodyPr/>
          <a:lstStyle/>
          <a:p>
            <a:r>
              <a:rPr lang="en-US" b="1" dirty="0"/>
              <a:t>Problems with Spring</a:t>
            </a:r>
          </a:p>
        </p:txBody>
      </p:sp>
      <p:sp>
        <p:nvSpPr>
          <p:cNvPr id="3" name="Content Placeholder 2">
            <a:extLst>
              <a:ext uri="{FF2B5EF4-FFF2-40B4-BE49-F238E27FC236}">
                <a16:creationId xmlns:a16="http://schemas.microsoft.com/office/drawing/2014/main" id="{AC7B895B-6CD7-4642-B31D-343F54E5A53A}"/>
              </a:ext>
            </a:extLst>
          </p:cNvPr>
          <p:cNvSpPr>
            <a:spLocks noGrp="1"/>
          </p:cNvSpPr>
          <p:nvPr>
            <p:ph idx="1"/>
          </p:nvPr>
        </p:nvSpPr>
        <p:spPr>
          <a:xfrm>
            <a:off x="838200" y="1556684"/>
            <a:ext cx="10515600" cy="4351338"/>
          </a:xfrm>
        </p:spPr>
        <p:txBody>
          <a:bodyPr>
            <a:normAutofit/>
          </a:bodyPr>
          <a:lstStyle/>
          <a:p>
            <a:r>
              <a:rPr lang="en-US" sz="2400" dirty="0"/>
              <a:t>Huge framework</a:t>
            </a:r>
          </a:p>
          <a:p>
            <a:r>
              <a:rPr lang="en-US" sz="2400" dirty="0"/>
              <a:t>Multiple setup steps</a:t>
            </a:r>
          </a:p>
          <a:p>
            <a:r>
              <a:rPr lang="en-US" sz="2400" dirty="0"/>
              <a:t>Multiple configuration steps</a:t>
            </a:r>
          </a:p>
          <a:p>
            <a:r>
              <a:rPr lang="en-US" sz="2400" dirty="0"/>
              <a:t>Multiple build and deploy steps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Can we abstract these steps ?</a:t>
            </a:r>
          </a:p>
        </p:txBody>
      </p:sp>
    </p:spTree>
    <p:extLst>
      <p:ext uri="{BB962C8B-B14F-4D97-AF65-F5344CB8AC3E}">
        <p14:creationId xmlns:p14="http://schemas.microsoft.com/office/powerpoint/2010/main" val="3084173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7C9D-ED64-414D-A9D5-6403FD37EE3E}"/>
              </a:ext>
            </a:extLst>
          </p:cNvPr>
          <p:cNvSpPr>
            <a:spLocks noGrp="1"/>
          </p:cNvSpPr>
          <p:nvPr>
            <p:ph type="title"/>
          </p:nvPr>
        </p:nvSpPr>
        <p:spPr/>
        <p:txBody>
          <a:bodyPr>
            <a:normAutofit/>
          </a:bodyPr>
          <a:lstStyle/>
          <a:p>
            <a:r>
              <a:rPr lang="en-US" sz="3600" b="1" dirty="0">
                <a:latin typeface="+mn-lt"/>
              </a:rPr>
              <a:t>What is Spring Boot</a:t>
            </a:r>
          </a:p>
        </p:txBody>
      </p:sp>
      <p:sp>
        <p:nvSpPr>
          <p:cNvPr id="3" name="Content Placeholder 2">
            <a:extLst>
              <a:ext uri="{FF2B5EF4-FFF2-40B4-BE49-F238E27FC236}">
                <a16:creationId xmlns:a16="http://schemas.microsoft.com/office/drawing/2014/main" id="{3B9120D5-0559-2942-96D3-AC3EEA4CBE9B}"/>
              </a:ext>
            </a:extLst>
          </p:cNvPr>
          <p:cNvSpPr>
            <a:spLocks noGrp="1"/>
          </p:cNvSpPr>
          <p:nvPr>
            <p:ph idx="1"/>
          </p:nvPr>
        </p:nvSpPr>
        <p:spPr/>
        <p:txBody>
          <a:bodyPr>
            <a:normAutofit/>
          </a:bodyPr>
          <a:lstStyle/>
          <a:p>
            <a:r>
              <a:rPr lang="en-US" sz="2000" dirty="0"/>
              <a:t>Makes easy to create standalone, production grade java-based apps that’s you can </a:t>
            </a:r>
            <a:r>
              <a:rPr lang="en-US" sz="2000" b="1" dirty="0"/>
              <a:t>just run</a:t>
            </a:r>
          </a:p>
          <a:p>
            <a:r>
              <a:rPr lang="en-US" sz="2000" dirty="0"/>
              <a:t>Tool/Project to create spring-based Applications</a:t>
            </a:r>
          </a:p>
          <a:p>
            <a:r>
              <a:rPr lang="en-US" sz="2000" dirty="0"/>
              <a:t>Convention over configuration ( Covers 80% of use cases)</a:t>
            </a:r>
          </a:p>
          <a:p>
            <a:endParaRPr lang="en-US" sz="2000" dirty="0"/>
          </a:p>
          <a:p>
            <a:endParaRPr lang="en-US" sz="2000" dirty="0"/>
          </a:p>
        </p:txBody>
      </p:sp>
    </p:spTree>
    <p:extLst>
      <p:ext uri="{BB962C8B-B14F-4D97-AF65-F5344CB8AC3E}">
        <p14:creationId xmlns:p14="http://schemas.microsoft.com/office/powerpoint/2010/main" val="2248221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137E-D302-4A4A-A5AA-C90E836EC9C2}"/>
              </a:ext>
            </a:extLst>
          </p:cNvPr>
          <p:cNvSpPr>
            <a:spLocks noGrp="1"/>
          </p:cNvSpPr>
          <p:nvPr>
            <p:ph type="title"/>
          </p:nvPr>
        </p:nvSpPr>
        <p:spPr>
          <a:xfrm>
            <a:off x="2899225" y="231643"/>
            <a:ext cx="6393549" cy="640715"/>
          </a:xfrm>
        </p:spPr>
        <p:txBody>
          <a:bodyPr>
            <a:normAutofit/>
          </a:bodyPr>
          <a:lstStyle/>
          <a:p>
            <a:r>
              <a:rPr lang="en-US" sz="3600" b="1" dirty="0">
                <a:latin typeface="+mn-lt"/>
              </a:rPr>
              <a:t>Primary goal of Spring Boot</a:t>
            </a:r>
          </a:p>
        </p:txBody>
      </p:sp>
      <p:sp>
        <p:nvSpPr>
          <p:cNvPr id="6" name="TextBox 5">
            <a:extLst>
              <a:ext uri="{FF2B5EF4-FFF2-40B4-BE49-F238E27FC236}">
                <a16:creationId xmlns:a16="http://schemas.microsoft.com/office/drawing/2014/main" id="{FCB39C92-B019-BB43-8628-1B9DB73069D3}"/>
              </a:ext>
            </a:extLst>
          </p:cNvPr>
          <p:cNvSpPr txBox="1"/>
          <p:nvPr/>
        </p:nvSpPr>
        <p:spPr>
          <a:xfrm>
            <a:off x="1240220" y="1376854"/>
            <a:ext cx="9711559" cy="2862322"/>
          </a:xfrm>
          <a:prstGeom prst="rect">
            <a:avLst/>
          </a:prstGeom>
          <a:noFill/>
        </p:spPr>
        <p:txBody>
          <a:bodyPr wrap="square" rtlCol="0">
            <a:spAutoFit/>
          </a:bodyPr>
          <a:lstStyle/>
          <a:p>
            <a:pPr marL="285750" indent="-285750">
              <a:buFont typeface="Courier New" panose="02070309020205020404" pitchFamily="49" charset="0"/>
              <a:buChar char="o"/>
            </a:pPr>
            <a:r>
              <a:rPr lang="en-IN" dirty="0"/>
              <a:t>To provide a radically faster and widely accessible ‘getting started’ experience for all Spring development</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To be opinionated out of the box, but get out of the way quickly as requirements start to diverge from the defaults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To provide a range of non-functional features that are common to large classes of projects (e.g. embedded servers, security, metrics, health checks, externalized configuration)</a:t>
            </a:r>
          </a:p>
          <a:p>
            <a:endParaRPr lang="en-IN" dirty="0"/>
          </a:p>
          <a:p>
            <a:r>
              <a:rPr lang="en-IN" dirty="0"/>
              <a:t>Spring Boot does </a:t>
            </a:r>
            <a:r>
              <a:rPr lang="en-IN" i="1" dirty="0"/>
              <a:t>not</a:t>
            </a:r>
            <a:r>
              <a:rPr lang="en-IN" dirty="0"/>
              <a:t> generate code and there is absolutely </a:t>
            </a:r>
            <a:r>
              <a:rPr lang="en-IN" b="1" dirty="0"/>
              <a:t>no</a:t>
            </a:r>
            <a:r>
              <a:rPr lang="en-IN" dirty="0"/>
              <a:t> requirement for XML configuration.</a:t>
            </a:r>
          </a:p>
        </p:txBody>
      </p:sp>
    </p:spTree>
    <p:extLst>
      <p:ext uri="{BB962C8B-B14F-4D97-AF65-F5344CB8AC3E}">
        <p14:creationId xmlns:p14="http://schemas.microsoft.com/office/powerpoint/2010/main" val="704787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A0E3-31FA-4444-A53F-A861D30F469F}"/>
              </a:ext>
            </a:extLst>
          </p:cNvPr>
          <p:cNvSpPr>
            <a:spLocks noGrp="1"/>
          </p:cNvSpPr>
          <p:nvPr>
            <p:ph type="title"/>
          </p:nvPr>
        </p:nvSpPr>
        <p:spPr>
          <a:xfrm>
            <a:off x="2936314" y="356161"/>
            <a:ext cx="4591639" cy="511568"/>
          </a:xfrm>
        </p:spPr>
        <p:txBody>
          <a:bodyPr>
            <a:noAutofit/>
          </a:bodyPr>
          <a:lstStyle/>
          <a:p>
            <a:r>
              <a:rPr lang="en-US" sz="3600" b="1" dirty="0">
                <a:latin typeface="+mn-lt"/>
              </a:rPr>
              <a:t>Java dependencies</a:t>
            </a:r>
          </a:p>
        </p:txBody>
      </p:sp>
      <p:pic>
        <p:nvPicPr>
          <p:cNvPr id="4" name="Picture 3">
            <a:extLst>
              <a:ext uri="{FF2B5EF4-FFF2-40B4-BE49-F238E27FC236}">
                <a16:creationId xmlns:a16="http://schemas.microsoft.com/office/drawing/2014/main" id="{041149A8-4531-B647-BC7C-7511287212ED}"/>
              </a:ext>
            </a:extLst>
          </p:cNvPr>
          <p:cNvPicPr>
            <a:picLocks noChangeAspect="1"/>
          </p:cNvPicPr>
          <p:nvPr/>
        </p:nvPicPr>
        <p:blipFill>
          <a:blip r:embed="rId2"/>
          <a:stretch>
            <a:fillRect/>
          </a:stretch>
        </p:blipFill>
        <p:spPr>
          <a:xfrm>
            <a:off x="3950939" y="1810007"/>
            <a:ext cx="3577014" cy="3101998"/>
          </a:xfrm>
          <a:prstGeom prst="rect">
            <a:avLst/>
          </a:prstGeom>
        </p:spPr>
      </p:pic>
    </p:spTree>
    <p:extLst>
      <p:ext uri="{BB962C8B-B14F-4D97-AF65-F5344CB8AC3E}">
        <p14:creationId xmlns:p14="http://schemas.microsoft.com/office/powerpoint/2010/main" val="980780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7A78-8879-C54A-BFDE-66A8D75B6ED2}"/>
              </a:ext>
            </a:extLst>
          </p:cNvPr>
          <p:cNvSpPr>
            <a:spLocks noGrp="1"/>
          </p:cNvSpPr>
          <p:nvPr>
            <p:ph type="title"/>
          </p:nvPr>
        </p:nvSpPr>
        <p:spPr/>
        <p:txBody>
          <a:bodyPr>
            <a:normAutofit/>
          </a:bodyPr>
          <a:lstStyle/>
          <a:p>
            <a:r>
              <a:rPr lang="en-US" sz="3600" b="1" dirty="0">
                <a:latin typeface="+mn-lt"/>
              </a:rPr>
              <a:t>With Maven</a:t>
            </a:r>
          </a:p>
        </p:txBody>
      </p:sp>
      <p:pic>
        <p:nvPicPr>
          <p:cNvPr id="4" name="Picture 3">
            <a:extLst>
              <a:ext uri="{FF2B5EF4-FFF2-40B4-BE49-F238E27FC236}">
                <a16:creationId xmlns:a16="http://schemas.microsoft.com/office/drawing/2014/main" id="{6E864F12-9E69-DF47-9826-34A05FF682A5}"/>
              </a:ext>
            </a:extLst>
          </p:cNvPr>
          <p:cNvPicPr>
            <a:picLocks noChangeAspect="1"/>
          </p:cNvPicPr>
          <p:nvPr/>
        </p:nvPicPr>
        <p:blipFill>
          <a:blip r:embed="rId2"/>
          <a:stretch>
            <a:fillRect/>
          </a:stretch>
        </p:blipFill>
        <p:spPr>
          <a:xfrm>
            <a:off x="194388" y="1800579"/>
            <a:ext cx="6185849" cy="4692296"/>
          </a:xfrm>
          <a:prstGeom prst="rect">
            <a:avLst/>
          </a:prstGeom>
        </p:spPr>
      </p:pic>
      <p:pic>
        <p:nvPicPr>
          <p:cNvPr id="5" name="Picture 4">
            <a:extLst>
              <a:ext uri="{FF2B5EF4-FFF2-40B4-BE49-F238E27FC236}">
                <a16:creationId xmlns:a16="http://schemas.microsoft.com/office/drawing/2014/main" id="{305E2954-C3EC-D045-8BE9-00248DB334CF}"/>
              </a:ext>
            </a:extLst>
          </p:cNvPr>
          <p:cNvPicPr>
            <a:picLocks noChangeAspect="1"/>
          </p:cNvPicPr>
          <p:nvPr/>
        </p:nvPicPr>
        <p:blipFill>
          <a:blip r:embed="rId3"/>
          <a:stretch>
            <a:fillRect/>
          </a:stretch>
        </p:blipFill>
        <p:spPr>
          <a:xfrm flipH="1">
            <a:off x="4302183" y="5519427"/>
            <a:ext cx="1150005" cy="973448"/>
          </a:xfrm>
          <a:prstGeom prst="rect">
            <a:avLst/>
          </a:prstGeom>
        </p:spPr>
      </p:pic>
      <p:cxnSp>
        <p:nvCxnSpPr>
          <p:cNvPr id="7" name="Straight Arrow Connector 6">
            <a:extLst>
              <a:ext uri="{FF2B5EF4-FFF2-40B4-BE49-F238E27FC236}">
                <a16:creationId xmlns:a16="http://schemas.microsoft.com/office/drawing/2014/main" id="{216BA1A5-A9C8-324B-94F6-D4AD965BBA31}"/>
              </a:ext>
            </a:extLst>
          </p:cNvPr>
          <p:cNvCxnSpPr>
            <a:cxnSpLocks/>
          </p:cNvCxnSpPr>
          <p:nvPr/>
        </p:nvCxnSpPr>
        <p:spPr>
          <a:xfrm flipV="1">
            <a:off x="2789853" y="2563420"/>
            <a:ext cx="1798064" cy="15833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D511296-D563-4044-B8FB-144946773138}"/>
              </a:ext>
            </a:extLst>
          </p:cNvPr>
          <p:cNvSpPr txBox="1"/>
          <p:nvPr/>
        </p:nvSpPr>
        <p:spPr>
          <a:xfrm>
            <a:off x="4893605" y="2943477"/>
            <a:ext cx="1470211" cy="307777"/>
          </a:xfrm>
          <a:prstGeom prst="rect">
            <a:avLst/>
          </a:prstGeom>
          <a:noFill/>
        </p:spPr>
        <p:txBody>
          <a:bodyPr wrap="square" rtlCol="0">
            <a:spAutoFit/>
          </a:bodyPr>
          <a:lstStyle/>
          <a:p>
            <a:r>
              <a:rPr lang="en-US" sz="1400" b="1" dirty="0" err="1"/>
              <a:t>jfrog</a:t>
            </a:r>
            <a:r>
              <a:rPr lang="en-US" sz="1400" b="1" dirty="0"/>
              <a:t> </a:t>
            </a:r>
            <a:r>
              <a:rPr lang="en-US" sz="1400" b="1" dirty="0" err="1"/>
              <a:t>artifactory</a:t>
            </a:r>
            <a:endParaRPr lang="en-US" sz="1400" b="1" dirty="0"/>
          </a:p>
        </p:txBody>
      </p:sp>
      <p:cxnSp>
        <p:nvCxnSpPr>
          <p:cNvPr id="6" name="Straight Arrow Connector 5">
            <a:extLst>
              <a:ext uri="{FF2B5EF4-FFF2-40B4-BE49-F238E27FC236}">
                <a16:creationId xmlns:a16="http://schemas.microsoft.com/office/drawing/2014/main" id="{8C23C51D-A73D-5745-A321-966396BB1248}"/>
              </a:ext>
            </a:extLst>
          </p:cNvPr>
          <p:cNvCxnSpPr/>
          <p:nvPr/>
        </p:nvCxnSpPr>
        <p:spPr>
          <a:xfrm flipH="1">
            <a:off x="2995127" y="2871196"/>
            <a:ext cx="1882058" cy="1643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D970564-079B-2F41-B936-74F39D1AA851}"/>
              </a:ext>
            </a:extLst>
          </p:cNvPr>
          <p:cNvPicPr>
            <a:picLocks noChangeAspect="1"/>
          </p:cNvPicPr>
          <p:nvPr/>
        </p:nvPicPr>
        <p:blipFill>
          <a:blip r:embed="rId4"/>
          <a:stretch>
            <a:fillRect/>
          </a:stretch>
        </p:blipFill>
        <p:spPr>
          <a:xfrm>
            <a:off x="7080741" y="2458710"/>
            <a:ext cx="5008617" cy="3849455"/>
          </a:xfrm>
          <a:prstGeom prst="rect">
            <a:avLst/>
          </a:prstGeom>
        </p:spPr>
      </p:pic>
    </p:spTree>
    <p:extLst>
      <p:ext uri="{BB962C8B-B14F-4D97-AF65-F5344CB8AC3E}">
        <p14:creationId xmlns:p14="http://schemas.microsoft.com/office/powerpoint/2010/main" val="2018795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B479-6629-4744-8288-11F7F59832F4}"/>
              </a:ext>
            </a:extLst>
          </p:cNvPr>
          <p:cNvSpPr>
            <a:spLocks noGrp="1"/>
          </p:cNvSpPr>
          <p:nvPr>
            <p:ph type="title"/>
          </p:nvPr>
        </p:nvSpPr>
        <p:spPr/>
        <p:txBody>
          <a:bodyPr>
            <a:normAutofit/>
          </a:bodyPr>
          <a:lstStyle/>
          <a:p>
            <a:r>
              <a:rPr lang="en-US" sz="3600" b="1" dirty="0">
                <a:latin typeface="+mn-lt"/>
              </a:rPr>
              <a:t>Create a Spring boot Project</a:t>
            </a:r>
          </a:p>
        </p:txBody>
      </p:sp>
      <p:sp>
        <p:nvSpPr>
          <p:cNvPr id="3" name="Content Placeholder 2">
            <a:extLst>
              <a:ext uri="{FF2B5EF4-FFF2-40B4-BE49-F238E27FC236}">
                <a16:creationId xmlns:a16="http://schemas.microsoft.com/office/drawing/2014/main" id="{564C9B90-2433-AB49-ABEC-C4DCD78B2EF2}"/>
              </a:ext>
            </a:extLst>
          </p:cNvPr>
          <p:cNvSpPr>
            <a:spLocks noGrp="1"/>
          </p:cNvSpPr>
          <p:nvPr>
            <p:ph idx="1"/>
          </p:nvPr>
        </p:nvSpPr>
        <p:spPr/>
        <p:txBody>
          <a:bodyPr>
            <a:normAutofit/>
          </a:bodyPr>
          <a:lstStyle/>
          <a:p>
            <a:r>
              <a:rPr lang="en-US" sz="2400" dirty="0">
                <a:hlinkClick r:id="rId2"/>
              </a:rPr>
              <a:t>https://start.spring.io/</a:t>
            </a:r>
            <a:endParaRPr lang="en-US" sz="2400" dirty="0"/>
          </a:p>
          <a:p>
            <a:r>
              <a:rPr lang="en-US" sz="2400" dirty="0"/>
              <a:t>From IDE Spring starter </a:t>
            </a:r>
          </a:p>
        </p:txBody>
      </p:sp>
    </p:spTree>
    <p:extLst>
      <p:ext uri="{BB962C8B-B14F-4D97-AF65-F5344CB8AC3E}">
        <p14:creationId xmlns:p14="http://schemas.microsoft.com/office/powerpoint/2010/main" val="4218204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C40D-D89C-E544-9DE5-F482F057A513}"/>
              </a:ext>
            </a:extLst>
          </p:cNvPr>
          <p:cNvSpPr>
            <a:spLocks noGrp="1"/>
          </p:cNvSpPr>
          <p:nvPr>
            <p:ph type="title"/>
          </p:nvPr>
        </p:nvSpPr>
        <p:spPr>
          <a:xfrm>
            <a:off x="838200" y="365126"/>
            <a:ext cx="4684059" cy="486522"/>
          </a:xfrm>
        </p:spPr>
        <p:txBody>
          <a:bodyPr>
            <a:normAutofit fontScale="90000"/>
          </a:bodyPr>
          <a:lstStyle/>
          <a:p>
            <a:r>
              <a:rPr lang="en-US" sz="3600" b="1" dirty="0">
                <a:latin typeface="+mn-lt"/>
              </a:rPr>
              <a:t>Before Spring Boot</a:t>
            </a:r>
          </a:p>
        </p:txBody>
      </p:sp>
      <p:pic>
        <p:nvPicPr>
          <p:cNvPr id="4" name="Picture 3">
            <a:extLst>
              <a:ext uri="{FF2B5EF4-FFF2-40B4-BE49-F238E27FC236}">
                <a16:creationId xmlns:a16="http://schemas.microsoft.com/office/drawing/2014/main" id="{139F9C99-FF4E-5C46-B7A3-BBC744B0ACCE}"/>
              </a:ext>
            </a:extLst>
          </p:cNvPr>
          <p:cNvPicPr>
            <a:picLocks noChangeAspect="1"/>
          </p:cNvPicPr>
          <p:nvPr/>
        </p:nvPicPr>
        <p:blipFill>
          <a:blip r:embed="rId2"/>
          <a:stretch>
            <a:fillRect/>
          </a:stretch>
        </p:blipFill>
        <p:spPr>
          <a:xfrm>
            <a:off x="802341" y="1334717"/>
            <a:ext cx="9699812" cy="3029044"/>
          </a:xfrm>
          <a:prstGeom prst="rect">
            <a:avLst/>
          </a:prstGeom>
        </p:spPr>
      </p:pic>
    </p:spTree>
    <p:extLst>
      <p:ext uri="{BB962C8B-B14F-4D97-AF65-F5344CB8AC3E}">
        <p14:creationId xmlns:p14="http://schemas.microsoft.com/office/powerpoint/2010/main" val="17827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E32B-D164-5E46-8199-7DA0DBA177A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br>
              <a:rPr lang="en-US" sz="4500" b="1" dirty="0"/>
            </a:br>
            <a:r>
              <a:rPr lang="en-US" sz="4500" b="1" kern="1200" dirty="0">
                <a:solidFill>
                  <a:schemeClr val="tx1"/>
                </a:solidFill>
                <a:latin typeface="+mj-lt"/>
                <a:ea typeface="+mj-ea"/>
                <a:cs typeface="+mj-cs"/>
              </a:rPr>
              <a:t>Spring Boot - Essentials</a:t>
            </a:r>
            <a:br>
              <a:rPr lang="en-US" sz="4500" b="1" kern="1200" dirty="0">
                <a:solidFill>
                  <a:schemeClr val="tx1"/>
                </a:solidFill>
                <a:latin typeface="+mj-lt"/>
                <a:ea typeface="+mj-ea"/>
                <a:cs typeface="+mj-cs"/>
              </a:rPr>
            </a:br>
            <a:br>
              <a:rPr lang="en-US" sz="4500" b="1" kern="1200" dirty="0">
                <a:solidFill>
                  <a:schemeClr val="tx1"/>
                </a:solidFill>
                <a:latin typeface="+mj-lt"/>
                <a:ea typeface="+mj-ea"/>
                <a:cs typeface="+mj-cs"/>
              </a:rPr>
            </a:br>
            <a:endParaRPr lang="en-US" sz="45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81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ABB2-123D-5242-96A9-02C6ADD63895}"/>
              </a:ext>
            </a:extLst>
          </p:cNvPr>
          <p:cNvSpPr>
            <a:spLocks noGrp="1"/>
          </p:cNvSpPr>
          <p:nvPr>
            <p:ph type="title"/>
          </p:nvPr>
        </p:nvSpPr>
        <p:spPr>
          <a:xfrm>
            <a:off x="838200" y="365125"/>
            <a:ext cx="5195047" cy="450663"/>
          </a:xfrm>
        </p:spPr>
        <p:txBody>
          <a:bodyPr>
            <a:normAutofit fontScale="90000"/>
          </a:bodyPr>
          <a:lstStyle/>
          <a:p>
            <a:r>
              <a:rPr lang="en-US" b="1" dirty="0"/>
              <a:t>Spring Boot Starters</a:t>
            </a:r>
          </a:p>
        </p:txBody>
      </p:sp>
      <p:pic>
        <p:nvPicPr>
          <p:cNvPr id="4" name="Picture 3">
            <a:extLst>
              <a:ext uri="{FF2B5EF4-FFF2-40B4-BE49-F238E27FC236}">
                <a16:creationId xmlns:a16="http://schemas.microsoft.com/office/drawing/2014/main" id="{869EF568-0E10-A445-B163-4BD05237DE0A}"/>
              </a:ext>
            </a:extLst>
          </p:cNvPr>
          <p:cNvPicPr>
            <a:picLocks noChangeAspect="1"/>
          </p:cNvPicPr>
          <p:nvPr/>
        </p:nvPicPr>
        <p:blipFill>
          <a:blip r:embed="rId2"/>
          <a:stretch>
            <a:fillRect/>
          </a:stretch>
        </p:blipFill>
        <p:spPr>
          <a:xfrm>
            <a:off x="1102659" y="1580686"/>
            <a:ext cx="9493624" cy="4413074"/>
          </a:xfrm>
          <a:prstGeom prst="rect">
            <a:avLst/>
          </a:prstGeom>
        </p:spPr>
      </p:pic>
    </p:spTree>
    <p:extLst>
      <p:ext uri="{BB962C8B-B14F-4D97-AF65-F5344CB8AC3E}">
        <p14:creationId xmlns:p14="http://schemas.microsoft.com/office/powerpoint/2010/main" val="4243204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A97F-10FF-BD49-8E46-DF2CDBC8443B}"/>
              </a:ext>
            </a:extLst>
          </p:cNvPr>
          <p:cNvSpPr>
            <a:spLocks noGrp="1"/>
          </p:cNvSpPr>
          <p:nvPr>
            <p:ph type="title"/>
          </p:nvPr>
        </p:nvSpPr>
        <p:spPr>
          <a:xfrm>
            <a:off x="838200" y="365126"/>
            <a:ext cx="8906435" cy="872004"/>
          </a:xfrm>
        </p:spPr>
        <p:txBody>
          <a:bodyPr>
            <a:normAutofit/>
          </a:bodyPr>
          <a:lstStyle/>
          <a:p>
            <a:r>
              <a:rPr lang="en-US" sz="3600" b="1" dirty="0">
                <a:latin typeface="+mn-lt"/>
              </a:rPr>
              <a:t>Dispatcher Servlet</a:t>
            </a:r>
          </a:p>
        </p:txBody>
      </p:sp>
      <p:pic>
        <p:nvPicPr>
          <p:cNvPr id="1026" name="Picture 2">
            <a:extLst>
              <a:ext uri="{FF2B5EF4-FFF2-40B4-BE49-F238E27FC236}">
                <a16:creationId xmlns:a16="http://schemas.microsoft.com/office/drawing/2014/main" id="{3FC21162-D976-894B-856A-66E18F976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96" y="1507482"/>
            <a:ext cx="6759448" cy="43344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F61C9A6-8C1E-7A48-838C-635EF355F7F2}"/>
              </a:ext>
            </a:extLst>
          </p:cNvPr>
          <p:cNvCxnSpPr>
            <a:cxnSpLocks/>
          </p:cNvCxnSpPr>
          <p:nvPr/>
        </p:nvCxnSpPr>
        <p:spPr>
          <a:xfrm flipH="1" flipV="1">
            <a:off x="1524000" y="1016022"/>
            <a:ext cx="1227624" cy="1288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3C5491BB-417B-CB45-B0B5-E5DC39F43284}"/>
              </a:ext>
            </a:extLst>
          </p:cNvPr>
          <p:cNvSpPr txBox="1"/>
          <p:nvPr/>
        </p:nvSpPr>
        <p:spPr>
          <a:xfrm>
            <a:off x="4926105" y="2626661"/>
            <a:ext cx="1958788" cy="523220"/>
          </a:xfrm>
          <a:prstGeom prst="rect">
            <a:avLst/>
          </a:prstGeom>
          <a:noFill/>
        </p:spPr>
        <p:txBody>
          <a:bodyPr wrap="square" rtlCol="0">
            <a:spAutoFit/>
          </a:bodyPr>
          <a:lstStyle/>
          <a:p>
            <a:r>
              <a:rPr lang="en-US" sz="1400" dirty="0"/>
              <a:t>Ex: Drug </a:t>
            </a:r>
          </a:p>
          <a:p>
            <a:r>
              <a:rPr lang="en-US" sz="1400" dirty="0"/>
              <a:t>Controller</a:t>
            </a:r>
          </a:p>
        </p:txBody>
      </p:sp>
      <p:sp>
        <p:nvSpPr>
          <p:cNvPr id="7" name="TextBox 6">
            <a:extLst>
              <a:ext uri="{FF2B5EF4-FFF2-40B4-BE49-F238E27FC236}">
                <a16:creationId xmlns:a16="http://schemas.microsoft.com/office/drawing/2014/main" id="{98848CAB-D4A8-9E4B-9189-A21DFF9D5472}"/>
              </a:ext>
            </a:extLst>
          </p:cNvPr>
          <p:cNvSpPr txBox="1"/>
          <p:nvPr/>
        </p:nvSpPr>
        <p:spPr>
          <a:xfrm>
            <a:off x="914401" y="6221506"/>
            <a:ext cx="9018494" cy="646331"/>
          </a:xfrm>
          <a:prstGeom prst="rect">
            <a:avLst/>
          </a:prstGeom>
          <a:noFill/>
        </p:spPr>
        <p:txBody>
          <a:bodyPr wrap="square" rtlCol="0">
            <a:spAutoFit/>
          </a:bodyPr>
          <a:lstStyle/>
          <a:p>
            <a:r>
              <a:rPr lang="en-US" dirty="0">
                <a:hlinkClick r:id="rId3"/>
              </a:rPr>
              <a:t>https://docs.spring.io/spring-framework/docs/3.0.0.M4/reference/html/ch15s02.html</a:t>
            </a:r>
            <a:endParaRPr lang="en-US" dirty="0"/>
          </a:p>
          <a:p>
            <a:endParaRPr lang="en-US" dirty="0"/>
          </a:p>
        </p:txBody>
      </p:sp>
      <p:pic>
        <p:nvPicPr>
          <p:cNvPr id="1028" name="Picture 4" descr="Spring Boot Auto Configuration and Dispatcher Servlet - javatpoint">
            <a:extLst>
              <a:ext uri="{FF2B5EF4-FFF2-40B4-BE49-F238E27FC236}">
                <a16:creationId xmlns:a16="http://schemas.microsoft.com/office/drawing/2014/main" id="{938AED07-E083-8144-8005-103D57221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903" y="2187747"/>
            <a:ext cx="3935983" cy="27249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493DCB4-FA5E-B249-A3F8-CA00DA87CFF6}"/>
              </a:ext>
            </a:extLst>
          </p:cNvPr>
          <p:cNvSpPr txBox="1"/>
          <p:nvPr/>
        </p:nvSpPr>
        <p:spPr>
          <a:xfrm>
            <a:off x="10650969" y="4123765"/>
            <a:ext cx="905435" cy="276999"/>
          </a:xfrm>
          <a:prstGeom prst="rect">
            <a:avLst/>
          </a:prstGeom>
          <a:noFill/>
        </p:spPr>
        <p:txBody>
          <a:bodyPr wrap="square" rtlCol="0">
            <a:spAutoFit/>
          </a:bodyPr>
          <a:lstStyle/>
          <a:p>
            <a:r>
              <a:rPr lang="en-US" sz="1200" dirty="0"/>
              <a:t>/</a:t>
            </a:r>
            <a:r>
              <a:rPr lang="en-US" sz="1200" b="1" dirty="0"/>
              <a:t>json</a:t>
            </a:r>
          </a:p>
        </p:txBody>
      </p:sp>
    </p:spTree>
    <p:extLst>
      <p:ext uri="{BB962C8B-B14F-4D97-AF65-F5344CB8AC3E}">
        <p14:creationId xmlns:p14="http://schemas.microsoft.com/office/powerpoint/2010/main" val="2232389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01A5-E2EA-8543-BE68-E3994C7C3BB7}"/>
              </a:ext>
            </a:extLst>
          </p:cNvPr>
          <p:cNvSpPr>
            <a:spLocks noGrp="1"/>
          </p:cNvSpPr>
          <p:nvPr>
            <p:ph type="title"/>
          </p:nvPr>
        </p:nvSpPr>
        <p:spPr>
          <a:xfrm>
            <a:off x="838200" y="365125"/>
            <a:ext cx="7355541" cy="647887"/>
          </a:xfrm>
        </p:spPr>
        <p:txBody>
          <a:bodyPr>
            <a:normAutofit fontScale="90000"/>
          </a:bodyPr>
          <a:lstStyle/>
          <a:p>
            <a:r>
              <a:rPr lang="en-US" b="1" dirty="0"/>
              <a:t>Embedded Servers</a:t>
            </a:r>
          </a:p>
        </p:txBody>
      </p:sp>
      <p:sp>
        <p:nvSpPr>
          <p:cNvPr id="3" name="Content Placeholder 2">
            <a:extLst>
              <a:ext uri="{FF2B5EF4-FFF2-40B4-BE49-F238E27FC236}">
                <a16:creationId xmlns:a16="http://schemas.microsoft.com/office/drawing/2014/main" id="{E20D349B-93AC-924B-A0E8-75B5F284C02A}"/>
              </a:ext>
            </a:extLst>
          </p:cNvPr>
          <p:cNvSpPr>
            <a:spLocks noGrp="1"/>
          </p:cNvSpPr>
          <p:nvPr>
            <p:ph idx="1"/>
          </p:nvPr>
        </p:nvSpPr>
        <p:spPr>
          <a:xfrm>
            <a:off x="838200" y="1253331"/>
            <a:ext cx="10515600" cy="1597445"/>
          </a:xfrm>
        </p:spPr>
        <p:txBody>
          <a:bodyPr/>
          <a:lstStyle/>
          <a:p>
            <a:r>
              <a:rPr lang="en-US" sz="2000" dirty="0"/>
              <a:t>Convenience</a:t>
            </a:r>
          </a:p>
          <a:p>
            <a:r>
              <a:rPr lang="en-US" sz="2000" dirty="0"/>
              <a:t>Servlet container config is now application config</a:t>
            </a:r>
          </a:p>
          <a:p>
            <a:r>
              <a:rPr lang="en-US" sz="2000" dirty="0"/>
              <a:t>Standalone application</a:t>
            </a:r>
          </a:p>
          <a:p>
            <a:r>
              <a:rPr lang="en-US" sz="2000" dirty="0"/>
              <a:t>Useful Microservices architecture</a:t>
            </a:r>
          </a:p>
          <a:p>
            <a:endParaRPr lang="en-US" dirty="0"/>
          </a:p>
        </p:txBody>
      </p:sp>
      <p:sp>
        <p:nvSpPr>
          <p:cNvPr id="4" name="TextBox 3">
            <a:extLst>
              <a:ext uri="{FF2B5EF4-FFF2-40B4-BE49-F238E27FC236}">
                <a16:creationId xmlns:a16="http://schemas.microsoft.com/office/drawing/2014/main" id="{F21D6069-C9EC-864C-9218-16F80F3E5FD5}"/>
              </a:ext>
            </a:extLst>
          </p:cNvPr>
          <p:cNvSpPr txBox="1"/>
          <p:nvPr/>
        </p:nvSpPr>
        <p:spPr>
          <a:xfrm>
            <a:off x="762000" y="3361765"/>
            <a:ext cx="9341224" cy="1477328"/>
          </a:xfrm>
          <a:prstGeom prst="rect">
            <a:avLst/>
          </a:prstGeom>
          <a:noFill/>
        </p:spPr>
        <p:txBody>
          <a:bodyPr wrap="square" rtlCol="0">
            <a:spAutoFit/>
          </a:bodyPr>
          <a:lstStyle/>
          <a:p>
            <a:pPr marL="285750" indent="-285750">
              <a:buFont typeface="Courier New" panose="02070309020205020404" pitchFamily="49" charset="0"/>
              <a:buChar char="o"/>
            </a:pPr>
            <a:r>
              <a:rPr lang="en-IN" b="1" dirty="0"/>
              <a:t>The memory footprint of </a:t>
            </a:r>
            <a:r>
              <a:rPr lang="en-IN" b="1" dirty="0">
                <a:solidFill>
                  <a:schemeClr val="accent2"/>
                </a:solidFill>
              </a:rPr>
              <a:t>Tomcat, Jetty, and Undertow </a:t>
            </a:r>
            <a:r>
              <a:rPr lang="en-IN" b="1" dirty="0"/>
              <a:t>was comparable</a:t>
            </a:r>
            <a:r>
              <a:rPr lang="en-IN" dirty="0"/>
              <a:t> with Undertow requiring slightly more memory than the other two and Jetty requiring the smallest amount.</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For our benchmark, we found that </a:t>
            </a:r>
            <a:r>
              <a:rPr lang="en-IN" b="1" dirty="0"/>
              <a:t>the performance of </a:t>
            </a:r>
            <a:r>
              <a:rPr lang="en-IN" b="1" dirty="0">
                <a:solidFill>
                  <a:schemeClr val="accent2"/>
                </a:solidFill>
              </a:rPr>
              <a:t>Tomcat, Jetty, and Undertow </a:t>
            </a:r>
            <a:r>
              <a:rPr lang="en-IN" b="1" dirty="0"/>
              <a:t>was comparable </a:t>
            </a:r>
            <a:r>
              <a:rPr lang="en-IN" dirty="0"/>
              <a:t>but that</a:t>
            </a:r>
            <a:r>
              <a:rPr lang="en-IN" b="1" dirty="0"/>
              <a:t> Undertow was clearly the fastest and Jetty only slightly less fast. </a:t>
            </a:r>
            <a:endParaRPr lang="en-IN" dirty="0"/>
          </a:p>
        </p:txBody>
      </p:sp>
      <p:pic>
        <p:nvPicPr>
          <p:cNvPr id="5" name="Picture 4">
            <a:extLst>
              <a:ext uri="{FF2B5EF4-FFF2-40B4-BE49-F238E27FC236}">
                <a16:creationId xmlns:a16="http://schemas.microsoft.com/office/drawing/2014/main" id="{19F4C741-01FE-954A-92B2-C4E8EA5B4BD8}"/>
              </a:ext>
            </a:extLst>
          </p:cNvPr>
          <p:cNvPicPr>
            <a:picLocks noChangeAspect="1"/>
          </p:cNvPicPr>
          <p:nvPr/>
        </p:nvPicPr>
        <p:blipFill>
          <a:blip r:embed="rId2"/>
          <a:stretch>
            <a:fillRect/>
          </a:stretch>
        </p:blipFill>
        <p:spPr>
          <a:xfrm>
            <a:off x="6678750" y="4839093"/>
            <a:ext cx="4443088" cy="1951877"/>
          </a:xfrm>
          <a:prstGeom prst="rect">
            <a:avLst/>
          </a:prstGeom>
        </p:spPr>
      </p:pic>
      <p:sp>
        <p:nvSpPr>
          <p:cNvPr id="6" name="TextBox 5">
            <a:extLst>
              <a:ext uri="{FF2B5EF4-FFF2-40B4-BE49-F238E27FC236}">
                <a16:creationId xmlns:a16="http://schemas.microsoft.com/office/drawing/2014/main" id="{6102A1B4-15A8-3B46-9F43-08FD6AEF2600}"/>
              </a:ext>
            </a:extLst>
          </p:cNvPr>
          <p:cNvSpPr txBox="1"/>
          <p:nvPr/>
        </p:nvSpPr>
        <p:spPr>
          <a:xfrm>
            <a:off x="600635" y="5755341"/>
            <a:ext cx="5934636" cy="646331"/>
          </a:xfrm>
          <a:prstGeom prst="rect">
            <a:avLst/>
          </a:prstGeom>
          <a:noFill/>
        </p:spPr>
        <p:txBody>
          <a:bodyPr wrap="square" rtlCol="0">
            <a:spAutoFit/>
          </a:bodyPr>
          <a:lstStyle/>
          <a:p>
            <a:r>
              <a:rPr lang="en-US" dirty="0">
                <a:hlinkClick r:id="rId3"/>
              </a:rPr>
              <a:t>https://www.baeldung.com/spring-boot-servlet-containers</a:t>
            </a:r>
            <a:endParaRPr lang="en-US" dirty="0"/>
          </a:p>
          <a:p>
            <a:endParaRPr lang="en-US" dirty="0"/>
          </a:p>
        </p:txBody>
      </p:sp>
    </p:spTree>
    <p:extLst>
      <p:ext uri="{BB962C8B-B14F-4D97-AF65-F5344CB8AC3E}">
        <p14:creationId xmlns:p14="http://schemas.microsoft.com/office/powerpoint/2010/main" val="1794611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BBF8A2-19C0-3041-A17B-75C29258409B}"/>
              </a:ext>
            </a:extLst>
          </p:cNvPr>
          <p:cNvPicPr>
            <a:picLocks noChangeAspect="1"/>
          </p:cNvPicPr>
          <p:nvPr/>
        </p:nvPicPr>
        <p:blipFill>
          <a:blip r:embed="rId2"/>
          <a:stretch>
            <a:fillRect/>
          </a:stretch>
        </p:blipFill>
        <p:spPr>
          <a:xfrm>
            <a:off x="1014407" y="1156716"/>
            <a:ext cx="9948919" cy="4544568"/>
          </a:xfrm>
          <a:prstGeom prst="rect">
            <a:avLst/>
          </a:prstGeom>
        </p:spPr>
      </p:pic>
      <p:sp>
        <p:nvSpPr>
          <p:cNvPr id="6" name="TextBox 5">
            <a:extLst>
              <a:ext uri="{FF2B5EF4-FFF2-40B4-BE49-F238E27FC236}">
                <a16:creationId xmlns:a16="http://schemas.microsoft.com/office/drawing/2014/main" id="{C207FDEE-4A0E-A444-A8BC-9E629AF32499}"/>
              </a:ext>
            </a:extLst>
          </p:cNvPr>
          <p:cNvSpPr txBox="1"/>
          <p:nvPr/>
        </p:nvSpPr>
        <p:spPr>
          <a:xfrm>
            <a:off x="2039285" y="320040"/>
            <a:ext cx="7899161" cy="584775"/>
          </a:xfrm>
          <a:prstGeom prst="rect">
            <a:avLst/>
          </a:prstGeom>
          <a:noFill/>
        </p:spPr>
        <p:txBody>
          <a:bodyPr wrap="square" rtlCol="0">
            <a:spAutoFit/>
          </a:bodyPr>
          <a:lstStyle/>
          <a:p>
            <a:r>
              <a:rPr lang="en-US" sz="3200" b="1" dirty="0"/>
              <a:t>Spring boot Auto Configuration</a:t>
            </a:r>
          </a:p>
        </p:txBody>
      </p:sp>
      <p:sp>
        <p:nvSpPr>
          <p:cNvPr id="7" name="TextBox 6">
            <a:extLst>
              <a:ext uri="{FF2B5EF4-FFF2-40B4-BE49-F238E27FC236}">
                <a16:creationId xmlns:a16="http://schemas.microsoft.com/office/drawing/2014/main" id="{8F0466C2-30A7-4E41-9E60-15658DB0563C}"/>
              </a:ext>
            </a:extLst>
          </p:cNvPr>
          <p:cNvSpPr txBox="1"/>
          <p:nvPr/>
        </p:nvSpPr>
        <p:spPr>
          <a:xfrm>
            <a:off x="2186671" y="5368409"/>
            <a:ext cx="5814329" cy="523220"/>
          </a:xfrm>
          <a:prstGeom prst="rect">
            <a:avLst/>
          </a:prstGeom>
          <a:noFill/>
        </p:spPr>
        <p:txBody>
          <a:bodyPr wrap="square" rtlCol="0">
            <a:spAutoFit/>
          </a:bodyPr>
          <a:lstStyle/>
          <a:p>
            <a:r>
              <a:rPr lang="en-IN" sz="1400" dirty="0" err="1"/>
              <a:t>JacksonAutoConfiguration</a:t>
            </a:r>
            <a:endParaRPr lang="en-IN" sz="1400" dirty="0"/>
          </a:p>
          <a:p>
            <a:endParaRPr lang="en-US" sz="1400" dirty="0"/>
          </a:p>
        </p:txBody>
      </p:sp>
      <p:sp>
        <p:nvSpPr>
          <p:cNvPr id="2" name="TextBox 1">
            <a:extLst>
              <a:ext uri="{FF2B5EF4-FFF2-40B4-BE49-F238E27FC236}">
                <a16:creationId xmlns:a16="http://schemas.microsoft.com/office/drawing/2014/main" id="{B7F7F33F-9D6D-3740-85B2-DFC476938768}"/>
              </a:ext>
            </a:extLst>
          </p:cNvPr>
          <p:cNvSpPr txBox="1"/>
          <p:nvPr/>
        </p:nvSpPr>
        <p:spPr>
          <a:xfrm>
            <a:off x="1183341" y="6185647"/>
            <a:ext cx="8543365" cy="646331"/>
          </a:xfrm>
          <a:prstGeom prst="rect">
            <a:avLst/>
          </a:prstGeom>
          <a:noFill/>
        </p:spPr>
        <p:txBody>
          <a:bodyPr wrap="square" rtlCol="0">
            <a:spAutoFit/>
          </a:bodyPr>
          <a:lstStyle/>
          <a:p>
            <a:r>
              <a:rPr lang="en-US" dirty="0">
                <a:hlinkClick r:id="rId3"/>
              </a:rPr>
              <a:t>https://dzone.com/articles/the-springbootapplication-annotation-example-in-ja</a:t>
            </a:r>
            <a:endParaRPr lang="en-US" dirty="0"/>
          </a:p>
          <a:p>
            <a:endParaRPr lang="en-US" dirty="0"/>
          </a:p>
        </p:txBody>
      </p:sp>
    </p:spTree>
    <p:extLst>
      <p:ext uri="{BB962C8B-B14F-4D97-AF65-F5344CB8AC3E}">
        <p14:creationId xmlns:p14="http://schemas.microsoft.com/office/powerpoint/2010/main" val="504294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8F5F-8CB4-6645-92AF-5F9E3A791D16}"/>
              </a:ext>
            </a:extLst>
          </p:cNvPr>
          <p:cNvSpPr>
            <a:spLocks noGrp="1"/>
          </p:cNvSpPr>
          <p:nvPr>
            <p:ph type="title"/>
          </p:nvPr>
        </p:nvSpPr>
        <p:spPr>
          <a:xfrm>
            <a:off x="838200" y="365125"/>
            <a:ext cx="4421863" cy="757505"/>
          </a:xfrm>
        </p:spPr>
        <p:txBody>
          <a:bodyPr>
            <a:normAutofit/>
          </a:bodyPr>
          <a:lstStyle/>
          <a:p>
            <a:r>
              <a:rPr lang="en-US" sz="3600" b="1" dirty="0">
                <a:latin typeface="+mn-lt"/>
              </a:rPr>
              <a:t>Project Lombok</a:t>
            </a:r>
          </a:p>
        </p:txBody>
      </p:sp>
      <p:sp>
        <p:nvSpPr>
          <p:cNvPr id="3" name="Content Placeholder 2">
            <a:extLst>
              <a:ext uri="{FF2B5EF4-FFF2-40B4-BE49-F238E27FC236}">
                <a16:creationId xmlns:a16="http://schemas.microsoft.com/office/drawing/2014/main" id="{1A96E6B6-59CA-6C4F-B6C0-70681CCAE623}"/>
              </a:ext>
            </a:extLst>
          </p:cNvPr>
          <p:cNvSpPr>
            <a:spLocks noGrp="1"/>
          </p:cNvSpPr>
          <p:nvPr>
            <p:ph idx="1"/>
          </p:nvPr>
        </p:nvSpPr>
        <p:spPr>
          <a:xfrm>
            <a:off x="720506" y="1354846"/>
            <a:ext cx="8369174" cy="1379302"/>
          </a:xfrm>
        </p:spPr>
        <p:txBody>
          <a:bodyPr>
            <a:normAutofit/>
          </a:bodyPr>
          <a:lstStyle/>
          <a:p>
            <a:r>
              <a:rPr lang="en-IN" sz="1800" dirty="0"/>
              <a:t>Project Lombok is a java library that automatically plugs into your editor and build tools, spicing up your java.</a:t>
            </a:r>
            <a:br>
              <a:rPr lang="en-IN" sz="1800" dirty="0"/>
            </a:br>
            <a:r>
              <a:rPr lang="en-IN" sz="1800" dirty="0"/>
              <a:t>Never write another getter or equals method again, with one annotation your class has a fully featured builder, Automate your logging variables, and much more.</a:t>
            </a:r>
            <a:endParaRPr lang="en-US" sz="1800" dirty="0"/>
          </a:p>
        </p:txBody>
      </p:sp>
      <p:sp>
        <p:nvSpPr>
          <p:cNvPr id="4" name="TextBox 3">
            <a:extLst>
              <a:ext uri="{FF2B5EF4-FFF2-40B4-BE49-F238E27FC236}">
                <a16:creationId xmlns:a16="http://schemas.microsoft.com/office/drawing/2014/main" id="{2257BC3C-8D02-A146-9DA7-6DECBAB3FC67}"/>
              </a:ext>
            </a:extLst>
          </p:cNvPr>
          <p:cNvSpPr txBox="1"/>
          <p:nvPr/>
        </p:nvSpPr>
        <p:spPr>
          <a:xfrm>
            <a:off x="796705" y="2933323"/>
            <a:ext cx="7532483" cy="646331"/>
          </a:xfrm>
          <a:prstGeom prst="rect">
            <a:avLst/>
          </a:prstGeom>
          <a:noFill/>
        </p:spPr>
        <p:txBody>
          <a:bodyPr wrap="square" rtlCol="0">
            <a:spAutoFit/>
          </a:bodyPr>
          <a:lstStyle/>
          <a:p>
            <a:r>
              <a:rPr lang="en-IN" b="1" dirty="0"/>
              <a:t>Getters/Setters, Constructors – So Repetitive</a:t>
            </a:r>
          </a:p>
          <a:p>
            <a:endParaRPr lang="en-US" dirty="0"/>
          </a:p>
        </p:txBody>
      </p:sp>
      <p:sp>
        <p:nvSpPr>
          <p:cNvPr id="5" name="TextBox 4">
            <a:extLst>
              <a:ext uri="{FF2B5EF4-FFF2-40B4-BE49-F238E27FC236}">
                <a16:creationId xmlns:a16="http://schemas.microsoft.com/office/drawing/2014/main" id="{44891B4E-B9F6-CB48-937D-A93CD4D8C918}"/>
              </a:ext>
            </a:extLst>
          </p:cNvPr>
          <p:cNvSpPr txBox="1"/>
          <p:nvPr/>
        </p:nvSpPr>
        <p:spPr>
          <a:xfrm>
            <a:off x="905347" y="5613149"/>
            <a:ext cx="7704499" cy="646331"/>
          </a:xfrm>
          <a:prstGeom prst="rect">
            <a:avLst/>
          </a:prstGeom>
          <a:noFill/>
        </p:spPr>
        <p:txBody>
          <a:bodyPr wrap="square" rtlCol="0">
            <a:spAutoFit/>
          </a:bodyPr>
          <a:lstStyle/>
          <a:p>
            <a:r>
              <a:rPr lang="en-US" dirty="0">
                <a:hlinkClick r:id="rId2"/>
              </a:rPr>
              <a:t>https://www.baeldung.com/intro-to-project-lombok</a:t>
            </a:r>
            <a:endParaRPr lang="en-US" dirty="0"/>
          </a:p>
          <a:p>
            <a:endParaRPr lang="en-US" dirty="0"/>
          </a:p>
        </p:txBody>
      </p:sp>
    </p:spTree>
    <p:extLst>
      <p:ext uri="{BB962C8B-B14F-4D97-AF65-F5344CB8AC3E}">
        <p14:creationId xmlns:p14="http://schemas.microsoft.com/office/powerpoint/2010/main" val="1712905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8084A-C911-044D-BEF9-F1BFD7415AA4}"/>
              </a:ext>
            </a:extLst>
          </p:cNvPr>
          <p:cNvPicPr>
            <a:picLocks noChangeAspect="1"/>
          </p:cNvPicPr>
          <p:nvPr/>
        </p:nvPicPr>
        <p:blipFill>
          <a:blip r:embed="rId2"/>
          <a:stretch>
            <a:fillRect/>
          </a:stretch>
        </p:blipFill>
        <p:spPr>
          <a:xfrm>
            <a:off x="1020178" y="1002718"/>
            <a:ext cx="9525902" cy="4351338"/>
          </a:xfrm>
          <a:prstGeom prst="rect">
            <a:avLst/>
          </a:prstGeom>
        </p:spPr>
      </p:pic>
      <p:sp>
        <p:nvSpPr>
          <p:cNvPr id="5" name="TextBox 4">
            <a:extLst>
              <a:ext uri="{FF2B5EF4-FFF2-40B4-BE49-F238E27FC236}">
                <a16:creationId xmlns:a16="http://schemas.microsoft.com/office/drawing/2014/main" id="{FA0C1860-7F1B-7A45-B4F8-532C4B21A09A}"/>
              </a:ext>
            </a:extLst>
          </p:cNvPr>
          <p:cNvSpPr txBox="1"/>
          <p:nvPr/>
        </p:nvSpPr>
        <p:spPr>
          <a:xfrm>
            <a:off x="1280160" y="5855282"/>
            <a:ext cx="3374136" cy="646331"/>
          </a:xfrm>
          <a:prstGeom prst="rect">
            <a:avLst/>
          </a:prstGeom>
          <a:noFill/>
        </p:spPr>
        <p:txBody>
          <a:bodyPr wrap="square" rtlCol="0">
            <a:spAutoFit/>
          </a:bodyPr>
          <a:lstStyle/>
          <a:p>
            <a:r>
              <a:rPr lang="en-US" b="1" dirty="0">
                <a:hlinkClick r:id="rId3"/>
              </a:rPr>
              <a:t>http://baseurl/actuator</a:t>
            </a:r>
            <a:endParaRPr lang="en-US" b="1" dirty="0"/>
          </a:p>
          <a:p>
            <a:endParaRPr lang="en-US" b="1" dirty="0"/>
          </a:p>
        </p:txBody>
      </p:sp>
      <p:sp>
        <p:nvSpPr>
          <p:cNvPr id="6" name="TextBox 5">
            <a:extLst>
              <a:ext uri="{FF2B5EF4-FFF2-40B4-BE49-F238E27FC236}">
                <a16:creationId xmlns:a16="http://schemas.microsoft.com/office/drawing/2014/main" id="{9D297B5A-D52A-9F45-8293-C4DED53A95FC}"/>
              </a:ext>
            </a:extLst>
          </p:cNvPr>
          <p:cNvSpPr txBox="1"/>
          <p:nvPr/>
        </p:nvSpPr>
        <p:spPr>
          <a:xfrm>
            <a:off x="1280160" y="3968496"/>
            <a:ext cx="7287768" cy="923330"/>
          </a:xfrm>
          <a:prstGeom prst="rect">
            <a:avLst/>
          </a:prstGeom>
          <a:noFill/>
        </p:spPr>
        <p:txBody>
          <a:bodyPr wrap="square" rtlCol="0">
            <a:spAutoFit/>
          </a:bodyPr>
          <a:lstStyle/>
          <a:p>
            <a:r>
              <a:rPr lang="en-US" b="1" dirty="0"/>
              <a:t>Spring Boot Dev tools:  Increase developer productivity</a:t>
            </a:r>
          </a:p>
          <a:p>
            <a:r>
              <a:rPr lang="en-US" dirty="0"/>
              <a:t>No need to restart the server for every code change</a:t>
            </a:r>
            <a:r>
              <a:rPr lang="en-US" b="1" dirty="0"/>
              <a:t> – if you add </a:t>
            </a:r>
            <a:r>
              <a:rPr lang="en-US" b="1" dirty="0" err="1"/>
              <a:t>devtools</a:t>
            </a:r>
            <a:r>
              <a:rPr lang="en-US" b="1" dirty="0"/>
              <a:t> dependency it will automatically do it for you </a:t>
            </a:r>
          </a:p>
        </p:txBody>
      </p:sp>
      <p:sp>
        <p:nvSpPr>
          <p:cNvPr id="2" name="TextBox 1">
            <a:extLst>
              <a:ext uri="{FF2B5EF4-FFF2-40B4-BE49-F238E27FC236}">
                <a16:creationId xmlns:a16="http://schemas.microsoft.com/office/drawing/2014/main" id="{767134B9-32FE-C744-8898-E248A4AB8EF3}"/>
              </a:ext>
            </a:extLst>
          </p:cNvPr>
          <p:cNvSpPr txBox="1"/>
          <p:nvPr/>
        </p:nvSpPr>
        <p:spPr>
          <a:xfrm>
            <a:off x="1178550" y="5169390"/>
            <a:ext cx="5993394" cy="646331"/>
          </a:xfrm>
          <a:prstGeom prst="rect">
            <a:avLst/>
          </a:prstGeom>
          <a:noFill/>
        </p:spPr>
        <p:txBody>
          <a:bodyPr wrap="square" rtlCol="0">
            <a:spAutoFit/>
          </a:bodyPr>
          <a:lstStyle/>
          <a:p>
            <a:r>
              <a:rPr lang="en-US" dirty="0"/>
              <a:t>Add in </a:t>
            </a:r>
            <a:r>
              <a:rPr lang="en-US" dirty="0" err="1"/>
              <a:t>yml</a:t>
            </a:r>
            <a:r>
              <a:rPr lang="en-US" dirty="0"/>
              <a:t> or prop -&gt; </a:t>
            </a:r>
            <a:r>
              <a:rPr lang="en-US" dirty="0" err="1"/>
              <a:t>management.endpoints.web.exposure.include</a:t>
            </a:r>
            <a:r>
              <a:rPr lang="en-US" dirty="0"/>
              <a:t>=*</a:t>
            </a:r>
          </a:p>
        </p:txBody>
      </p:sp>
    </p:spTree>
    <p:extLst>
      <p:ext uri="{BB962C8B-B14F-4D97-AF65-F5344CB8AC3E}">
        <p14:creationId xmlns:p14="http://schemas.microsoft.com/office/powerpoint/2010/main" val="3511260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2C252-EBD5-BA48-8F9A-EE6D42A779D5}"/>
              </a:ext>
            </a:extLst>
          </p:cNvPr>
          <p:cNvSpPr>
            <a:spLocks noGrp="1"/>
          </p:cNvSpPr>
          <p:nvPr>
            <p:ph type="title"/>
          </p:nvPr>
        </p:nvSpPr>
        <p:spPr>
          <a:xfrm>
            <a:off x="838200" y="365126"/>
            <a:ext cx="8423495" cy="395366"/>
          </a:xfrm>
        </p:spPr>
        <p:txBody>
          <a:bodyPr>
            <a:noAutofit/>
          </a:bodyPr>
          <a:lstStyle/>
          <a:p>
            <a:r>
              <a:rPr lang="en-US" sz="3600" b="1" dirty="0">
                <a:latin typeface="+mn-lt"/>
              </a:rPr>
              <a:t>Spring Vs Spring MVC vs Spring Boot</a:t>
            </a:r>
          </a:p>
        </p:txBody>
      </p:sp>
      <p:pic>
        <p:nvPicPr>
          <p:cNvPr id="4" name="Picture 3">
            <a:extLst>
              <a:ext uri="{FF2B5EF4-FFF2-40B4-BE49-F238E27FC236}">
                <a16:creationId xmlns:a16="http://schemas.microsoft.com/office/drawing/2014/main" id="{5105B1BD-CD85-3045-AC1D-12EC61036414}"/>
              </a:ext>
            </a:extLst>
          </p:cNvPr>
          <p:cNvPicPr>
            <a:picLocks noChangeAspect="1"/>
          </p:cNvPicPr>
          <p:nvPr/>
        </p:nvPicPr>
        <p:blipFill>
          <a:blip r:embed="rId2"/>
          <a:stretch>
            <a:fillRect/>
          </a:stretch>
        </p:blipFill>
        <p:spPr>
          <a:xfrm>
            <a:off x="620327" y="1339914"/>
            <a:ext cx="9202684" cy="4291090"/>
          </a:xfrm>
          <a:prstGeom prst="rect">
            <a:avLst/>
          </a:prstGeom>
        </p:spPr>
      </p:pic>
    </p:spTree>
    <p:extLst>
      <p:ext uri="{BB962C8B-B14F-4D97-AF65-F5344CB8AC3E}">
        <p14:creationId xmlns:p14="http://schemas.microsoft.com/office/powerpoint/2010/main" val="3319116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3260-2A0A-C34C-87BB-42B83E78FCB4}"/>
              </a:ext>
            </a:extLst>
          </p:cNvPr>
          <p:cNvSpPr>
            <a:spLocks noGrp="1"/>
          </p:cNvSpPr>
          <p:nvPr>
            <p:ph type="title"/>
          </p:nvPr>
        </p:nvSpPr>
        <p:spPr>
          <a:xfrm>
            <a:off x="838200" y="365125"/>
            <a:ext cx="5517333" cy="522115"/>
          </a:xfrm>
        </p:spPr>
        <p:txBody>
          <a:bodyPr>
            <a:noAutofit/>
          </a:bodyPr>
          <a:lstStyle/>
          <a:p>
            <a:r>
              <a:rPr lang="en-US" sz="3600" b="1" dirty="0">
                <a:latin typeface="+mn-lt"/>
              </a:rPr>
              <a:t>JDBC vs Spring JDBC</a:t>
            </a:r>
          </a:p>
        </p:txBody>
      </p:sp>
      <p:pic>
        <p:nvPicPr>
          <p:cNvPr id="4" name="Picture 3">
            <a:extLst>
              <a:ext uri="{FF2B5EF4-FFF2-40B4-BE49-F238E27FC236}">
                <a16:creationId xmlns:a16="http://schemas.microsoft.com/office/drawing/2014/main" id="{72BFF425-8F08-0045-825B-18D64C54256C}"/>
              </a:ext>
            </a:extLst>
          </p:cNvPr>
          <p:cNvPicPr>
            <a:picLocks noChangeAspect="1"/>
          </p:cNvPicPr>
          <p:nvPr/>
        </p:nvPicPr>
        <p:blipFill>
          <a:blip r:embed="rId2"/>
          <a:stretch>
            <a:fillRect/>
          </a:stretch>
        </p:blipFill>
        <p:spPr>
          <a:xfrm>
            <a:off x="1520983" y="1433215"/>
            <a:ext cx="7462173" cy="4890630"/>
          </a:xfrm>
          <a:prstGeom prst="rect">
            <a:avLst/>
          </a:prstGeom>
        </p:spPr>
      </p:pic>
    </p:spTree>
    <p:extLst>
      <p:ext uri="{BB962C8B-B14F-4D97-AF65-F5344CB8AC3E}">
        <p14:creationId xmlns:p14="http://schemas.microsoft.com/office/powerpoint/2010/main" val="821316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9960-2BA4-8F4E-96C4-921D9707EE06}"/>
              </a:ext>
            </a:extLst>
          </p:cNvPr>
          <p:cNvSpPr>
            <a:spLocks noGrp="1"/>
          </p:cNvSpPr>
          <p:nvPr>
            <p:ph type="title"/>
          </p:nvPr>
        </p:nvSpPr>
        <p:spPr>
          <a:xfrm>
            <a:off x="394581" y="96822"/>
            <a:ext cx="4611986" cy="603595"/>
          </a:xfrm>
        </p:spPr>
        <p:txBody>
          <a:bodyPr>
            <a:normAutofit/>
          </a:bodyPr>
          <a:lstStyle/>
          <a:p>
            <a:r>
              <a:rPr lang="en-US" sz="3600" b="1" dirty="0"/>
              <a:t>JPA vs Spring Data JPA</a:t>
            </a:r>
          </a:p>
        </p:txBody>
      </p:sp>
      <p:pic>
        <p:nvPicPr>
          <p:cNvPr id="5" name="Picture 4">
            <a:extLst>
              <a:ext uri="{FF2B5EF4-FFF2-40B4-BE49-F238E27FC236}">
                <a16:creationId xmlns:a16="http://schemas.microsoft.com/office/drawing/2014/main" id="{C4AF47AA-AD16-6E47-A870-C219969ECD0B}"/>
              </a:ext>
            </a:extLst>
          </p:cNvPr>
          <p:cNvPicPr>
            <a:picLocks noChangeAspect="1"/>
          </p:cNvPicPr>
          <p:nvPr/>
        </p:nvPicPr>
        <p:blipFill>
          <a:blip r:embed="rId2"/>
          <a:stretch>
            <a:fillRect/>
          </a:stretch>
        </p:blipFill>
        <p:spPr>
          <a:xfrm>
            <a:off x="642795" y="913810"/>
            <a:ext cx="9901473" cy="5507806"/>
          </a:xfrm>
          <a:prstGeom prst="rect">
            <a:avLst/>
          </a:prstGeom>
        </p:spPr>
      </p:pic>
    </p:spTree>
    <p:extLst>
      <p:ext uri="{BB962C8B-B14F-4D97-AF65-F5344CB8AC3E}">
        <p14:creationId xmlns:p14="http://schemas.microsoft.com/office/powerpoint/2010/main" val="1772205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5AA512-FBA1-1648-8CE0-90290433DD3E}"/>
              </a:ext>
            </a:extLst>
          </p:cNvPr>
          <p:cNvPicPr>
            <a:picLocks noChangeAspect="1"/>
          </p:cNvPicPr>
          <p:nvPr/>
        </p:nvPicPr>
        <p:blipFill>
          <a:blip r:embed="rId2"/>
          <a:stretch>
            <a:fillRect/>
          </a:stretch>
        </p:blipFill>
        <p:spPr>
          <a:xfrm>
            <a:off x="3105339" y="688411"/>
            <a:ext cx="5794218" cy="5651243"/>
          </a:xfrm>
          <a:prstGeom prst="rect">
            <a:avLst/>
          </a:prstGeom>
        </p:spPr>
      </p:pic>
    </p:spTree>
    <p:extLst>
      <p:ext uri="{BB962C8B-B14F-4D97-AF65-F5344CB8AC3E}">
        <p14:creationId xmlns:p14="http://schemas.microsoft.com/office/powerpoint/2010/main" val="106136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8E68-EA49-5347-8B89-91BF64B04089}"/>
              </a:ext>
            </a:extLst>
          </p:cNvPr>
          <p:cNvSpPr>
            <a:spLocks noGrp="1"/>
          </p:cNvSpPr>
          <p:nvPr>
            <p:ph type="title"/>
          </p:nvPr>
        </p:nvSpPr>
        <p:spPr/>
        <p:txBody>
          <a:bodyPr/>
          <a:lstStyle/>
          <a:p>
            <a:r>
              <a:rPr lang="en-US"/>
              <a:t>Prerequisites</a:t>
            </a:r>
            <a:endParaRPr lang="en-US" dirty="0"/>
          </a:p>
        </p:txBody>
      </p:sp>
      <p:sp>
        <p:nvSpPr>
          <p:cNvPr id="3" name="Content Placeholder 2">
            <a:extLst>
              <a:ext uri="{FF2B5EF4-FFF2-40B4-BE49-F238E27FC236}">
                <a16:creationId xmlns:a16="http://schemas.microsoft.com/office/drawing/2014/main" id="{A6733F6A-0847-EC47-AB5F-5023356F1B30}"/>
              </a:ext>
            </a:extLst>
          </p:cNvPr>
          <p:cNvSpPr>
            <a:spLocks noGrp="1"/>
          </p:cNvSpPr>
          <p:nvPr>
            <p:ph idx="1"/>
          </p:nvPr>
        </p:nvSpPr>
        <p:spPr>
          <a:xfrm>
            <a:off x="838200" y="1825625"/>
            <a:ext cx="8743122" cy="698914"/>
          </a:xfrm>
        </p:spPr>
        <p:txBody>
          <a:bodyPr/>
          <a:lstStyle/>
          <a:p>
            <a:r>
              <a:rPr lang="en-US" dirty="0"/>
              <a:t>Basics of Java SE</a:t>
            </a:r>
          </a:p>
        </p:txBody>
      </p:sp>
    </p:spTree>
    <p:extLst>
      <p:ext uri="{BB962C8B-B14F-4D97-AF65-F5344CB8AC3E}">
        <p14:creationId xmlns:p14="http://schemas.microsoft.com/office/powerpoint/2010/main" val="2183864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0C5F-D6F1-6949-B02F-F696DCD51EDD}"/>
              </a:ext>
            </a:extLst>
          </p:cNvPr>
          <p:cNvSpPr>
            <a:spLocks noGrp="1"/>
          </p:cNvSpPr>
          <p:nvPr>
            <p:ph type="title"/>
          </p:nvPr>
        </p:nvSpPr>
        <p:spPr/>
        <p:txBody>
          <a:bodyPr/>
          <a:lstStyle/>
          <a:p>
            <a:r>
              <a:rPr lang="en-US" b="1" dirty="0"/>
              <a:t>Exception Handling</a:t>
            </a:r>
          </a:p>
        </p:txBody>
      </p:sp>
      <p:sp>
        <p:nvSpPr>
          <p:cNvPr id="3" name="Content Placeholder 2">
            <a:extLst>
              <a:ext uri="{FF2B5EF4-FFF2-40B4-BE49-F238E27FC236}">
                <a16:creationId xmlns:a16="http://schemas.microsoft.com/office/drawing/2014/main" id="{09DC08FF-D957-6B41-8603-17625F286E7F}"/>
              </a:ext>
            </a:extLst>
          </p:cNvPr>
          <p:cNvSpPr>
            <a:spLocks noGrp="1"/>
          </p:cNvSpPr>
          <p:nvPr>
            <p:ph idx="1"/>
          </p:nvPr>
        </p:nvSpPr>
        <p:spPr/>
        <p:txBody>
          <a:bodyPr>
            <a:normAutofit/>
          </a:bodyPr>
          <a:lstStyle/>
          <a:p>
            <a:r>
              <a:rPr lang="en-IN" sz="1600" b="1" dirty="0"/>
              <a:t>Before Spring 3.2, the two main approaches to handling exceptions in a Spring MVC application were </a:t>
            </a:r>
            <a:r>
              <a:rPr lang="en-IN" sz="1600" b="1" i="1" dirty="0" err="1"/>
              <a:t>HandlerExceptionResolver</a:t>
            </a:r>
            <a:r>
              <a:rPr lang="en-IN" sz="1600" b="1" dirty="0"/>
              <a:t> or the </a:t>
            </a:r>
            <a:r>
              <a:rPr lang="en-IN" sz="1600" b="1" i="1" dirty="0"/>
              <a:t>@</a:t>
            </a:r>
            <a:r>
              <a:rPr lang="en-IN" sz="1600" b="1" i="1" dirty="0" err="1"/>
              <a:t>ExceptionHandler</a:t>
            </a:r>
            <a:r>
              <a:rPr lang="en-IN" sz="1600" b="1" dirty="0"/>
              <a:t> annotation.</a:t>
            </a:r>
            <a:r>
              <a:rPr lang="en-IN" sz="1600" dirty="0"/>
              <a:t> Both have some clear downsides.</a:t>
            </a:r>
          </a:p>
          <a:p>
            <a:r>
              <a:rPr lang="en-IN" sz="1600" b="1" dirty="0"/>
              <a:t>Since 3.2, we've had the </a:t>
            </a:r>
            <a:r>
              <a:rPr lang="en-IN" sz="1600" b="1" i="1" dirty="0"/>
              <a:t>@</a:t>
            </a:r>
            <a:r>
              <a:rPr lang="en-IN" sz="1600" b="1" i="1" dirty="0" err="1"/>
              <a:t>ControllerAdvice</a:t>
            </a:r>
            <a:r>
              <a:rPr lang="en-IN" sz="1600" b="1" dirty="0"/>
              <a:t> annotation</a:t>
            </a:r>
            <a:r>
              <a:rPr lang="en-IN" sz="1600" dirty="0"/>
              <a:t> to address the limitations of the previous two solutions and to promote a unified exception handling throughout a whole application. </a:t>
            </a:r>
            <a:r>
              <a:rPr lang="en-IN" sz="1600" b="1" i="1" dirty="0"/>
              <a:t>(</a:t>
            </a:r>
            <a:r>
              <a:rPr lang="en-IN" sz="1600" b="1" dirty="0">
                <a:solidFill>
                  <a:schemeClr val="accent4">
                    <a:lumMod val="50000"/>
                  </a:schemeClr>
                </a:solidFill>
              </a:rPr>
              <a:t>Spring supports exception handling by a global Exception Handler (</a:t>
            </a:r>
            <a:r>
              <a:rPr lang="en-IN" sz="1600" b="1" dirty="0">
                <a:solidFill>
                  <a:schemeClr val="accent4">
                    <a:lumMod val="50000"/>
                  </a:schemeClr>
                </a:solidFill>
                <a:hlinkClick r:id="rId2">
                  <a:extLst>
                    <a:ext uri="{A12FA001-AC4F-418D-AE19-62706E023703}">
                      <ahyp:hlinkClr xmlns:ahyp="http://schemas.microsoft.com/office/drawing/2018/hyperlinkcolor" val="tx"/>
                    </a:ext>
                  </a:extLst>
                </a:hlinkClick>
              </a:rPr>
              <a:t>@ExceptionHandler</a:t>
            </a:r>
            <a:r>
              <a:rPr lang="en-IN" sz="1600" b="1" dirty="0">
                <a:solidFill>
                  <a:schemeClr val="accent4">
                    <a:lumMod val="50000"/>
                  </a:schemeClr>
                </a:solidFill>
              </a:rPr>
              <a:t>) with Controller Advice (</a:t>
            </a:r>
            <a:r>
              <a:rPr lang="en-IN" sz="1600" b="1" dirty="0">
                <a:solidFill>
                  <a:schemeClr val="accent4">
                    <a:lumMod val="50000"/>
                  </a:schemeClr>
                </a:solidFill>
                <a:hlinkClick r:id="rId3">
                  <a:extLst>
                    <a:ext uri="{A12FA001-AC4F-418D-AE19-62706E023703}">
                      <ahyp:hlinkClr xmlns:ahyp="http://schemas.microsoft.com/office/drawing/2018/hyperlinkcolor" val="tx"/>
                    </a:ext>
                  </a:extLst>
                </a:hlinkClick>
              </a:rPr>
              <a:t>@RestControllerAdvice</a:t>
            </a:r>
            <a:r>
              <a:rPr lang="en-IN" sz="1600" b="1" i="1" dirty="0"/>
              <a:t>).</a:t>
            </a:r>
          </a:p>
          <a:p>
            <a:r>
              <a:rPr lang="en-IN" sz="1600" b="1" i="1" dirty="0"/>
              <a:t>Now Spring 5 introduces the </a:t>
            </a:r>
            <a:r>
              <a:rPr lang="en-IN" sz="1600" b="1" i="1" dirty="0" err="1"/>
              <a:t>ResponseStatusException</a:t>
            </a:r>
            <a:r>
              <a:rPr lang="en-IN" sz="1600" b="1" i="1" dirty="0"/>
              <a:t> class — a fast way </a:t>
            </a:r>
            <a:r>
              <a:rPr lang="en-IN" sz="1600" dirty="0"/>
              <a:t>for basic error handling in our REST APIs.</a:t>
            </a:r>
          </a:p>
          <a:p>
            <a:r>
              <a:rPr lang="en-IN" sz="1600" dirty="0"/>
              <a:t>All of these do have one thing in common: They deal with the </a:t>
            </a:r>
            <a:r>
              <a:rPr lang="en-IN" sz="1600" b="1" dirty="0"/>
              <a:t>separation of concerns</a:t>
            </a:r>
            <a:r>
              <a:rPr lang="en-IN" sz="1600" dirty="0"/>
              <a:t> very well. The app can throw exceptions normally to indicate a failure of some kind, which will then be handled separately.</a:t>
            </a:r>
          </a:p>
          <a:p>
            <a:endParaRPr lang="en-US" sz="1600" dirty="0"/>
          </a:p>
        </p:txBody>
      </p:sp>
    </p:spTree>
    <p:extLst>
      <p:ext uri="{BB962C8B-B14F-4D97-AF65-F5344CB8AC3E}">
        <p14:creationId xmlns:p14="http://schemas.microsoft.com/office/powerpoint/2010/main" val="2565244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08EA-6912-5842-B0DE-3D255A974922}"/>
              </a:ext>
            </a:extLst>
          </p:cNvPr>
          <p:cNvSpPr>
            <a:spLocks noGrp="1"/>
          </p:cNvSpPr>
          <p:nvPr>
            <p:ph type="title"/>
          </p:nvPr>
        </p:nvSpPr>
        <p:spPr/>
        <p:txBody>
          <a:bodyPr/>
          <a:lstStyle/>
          <a:p>
            <a:r>
              <a:rPr lang="en-US" b="1" dirty="0"/>
              <a:t>Logging</a:t>
            </a:r>
          </a:p>
        </p:txBody>
      </p:sp>
    </p:spTree>
    <p:extLst>
      <p:ext uri="{BB962C8B-B14F-4D97-AF65-F5344CB8AC3E}">
        <p14:creationId xmlns:p14="http://schemas.microsoft.com/office/powerpoint/2010/main" val="827311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453D44-E87A-354D-9AAE-CF33FE418B98}"/>
              </a:ext>
            </a:extLst>
          </p:cNvPr>
          <p:cNvPicPr>
            <a:picLocks noChangeAspect="1"/>
          </p:cNvPicPr>
          <p:nvPr/>
        </p:nvPicPr>
        <p:blipFill>
          <a:blip r:embed="rId2"/>
          <a:stretch>
            <a:fillRect/>
          </a:stretch>
        </p:blipFill>
        <p:spPr>
          <a:xfrm>
            <a:off x="557687" y="510988"/>
            <a:ext cx="11076626" cy="5592325"/>
          </a:xfrm>
          <a:prstGeom prst="rect">
            <a:avLst/>
          </a:prstGeom>
        </p:spPr>
      </p:pic>
    </p:spTree>
    <p:extLst>
      <p:ext uri="{BB962C8B-B14F-4D97-AF65-F5344CB8AC3E}">
        <p14:creationId xmlns:p14="http://schemas.microsoft.com/office/powerpoint/2010/main" val="1234023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9ABD-E840-1C4D-873D-91FF2AB826C7}"/>
              </a:ext>
            </a:extLst>
          </p:cNvPr>
          <p:cNvSpPr>
            <a:spLocks noGrp="1"/>
          </p:cNvSpPr>
          <p:nvPr>
            <p:ph type="title"/>
          </p:nvPr>
        </p:nvSpPr>
        <p:spPr>
          <a:xfrm>
            <a:off x="838200" y="284793"/>
            <a:ext cx="10515600" cy="1325563"/>
          </a:xfrm>
        </p:spPr>
        <p:txBody>
          <a:bodyPr/>
          <a:lstStyle/>
          <a:p>
            <a:r>
              <a:rPr lang="en-US" b="1" dirty="0"/>
              <a:t>Two popular libraries</a:t>
            </a:r>
          </a:p>
        </p:txBody>
      </p:sp>
      <p:sp>
        <p:nvSpPr>
          <p:cNvPr id="3" name="Content Placeholder 2">
            <a:extLst>
              <a:ext uri="{FF2B5EF4-FFF2-40B4-BE49-F238E27FC236}">
                <a16:creationId xmlns:a16="http://schemas.microsoft.com/office/drawing/2014/main" id="{6AA56C94-75DB-784B-B88C-3CD9D9F8DB43}"/>
              </a:ext>
            </a:extLst>
          </p:cNvPr>
          <p:cNvSpPr>
            <a:spLocks noGrp="1"/>
          </p:cNvSpPr>
          <p:nvPr>
            <p:ph idx="1"/>
          </p:nvPr>
        </p:nvSpPr>
        <p:spPr>
          <a:xfrm>
            <a:off x="838200" y="1630922"/>
            <a:ext cx="8278906" cy="1325563"/>
          </a:xfrm>
        </p:spPr>
        <p:txBody>
          <a:bodyPr/>
          <a:lstStyle/>
          <a:p>
            <a:r>
              <a:rPr lang="en-US" dirty="0"/>
              <a:t>Log4j2</a:t>
            </a:r>
          </a:p>
          <a:p>
            <a:r>
              <a:rPr lang="en-US" dirty="0" err="1"/>
              <a:t>Logback</a:t>
            </a:r>
            <a:endParaRPr lang="en-US" dirty="0"/>
          </a:p>
        </p:txBody>
      </p:sp>
      <p:pic>
        <p:nvPicPr>
          <p:cNvPr id="1026" name="Picture 2" descr="Software Engineering Write debug level logs on error - print detailed  logging only in exceptional circumstances - AMIS, Data Driven Blog - Oracle  &amp;amp; Microsoft Azure">
            <a:extLst>
              <a:ext uri="{FF2B5EF4-FFF2-40B4-BE49-F238E27FC236}">
                <a16:creationId xmlns:a16="http://schemas.microsoft.com/office/drawing/2014/main" id="{897391AF-D4EA-4D43-90AF-614134365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615" y="2956485"/>
            <a:ext cx="8343900" cy="367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186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50FF-C0AB-554D-AE3B-C164C27FA929}"/>
              </a:ext>
            </a:extLst>
          </p:cNvPr>
          <p:cNvSpPr>
            <a:spLocks noGrp="1"/>
          </p:cNvSpPr>
          <p:nvPr>
            <p:ph type="title"/>
          </p:nvPr>
        </p:nvSpPr>
        <p:spPr>
          <a:xfrm>
            <a:off x="838200" y="365126"/>
            <a:ext cx="7663004" cy="540222"/>
          </a:xfrm>
        </p:spPr>
        <p:txBody>
          <a:bodyPr>
            <a:normAutofit fontScale="90000"/>
          </a:bodyPr>
          <a:lstStyle/>
          <a:p>
            <a:r>
              <a:rPr lang="en-US" sz="3600" b="1" dirty="0">
                <a:latin typeface="+mn-lt"/>
              </a:rPr>
              <a:t>Monolith</a:t>
            </a:r>
          </a:p>
        </p:txBody>
      </p:sp>
      <p:sp>
        <p:nvSpPr>
          <p:cNvPr id="3" name="Content Placeholder 2">
            <a:extLst>
              <a:ext uri="{FF2B5EF4-FFF2-40B4-BE49-F238E27FC236}">
                <a16:creationId xmlns:a16="http://schemas.microsoft.com/office/drawing/2014/main" id="{B1FEB91C-3111-1C42-85A8-89C60B5FA6AA}"/>
              </a:ext>
            </a:extLst>
          </p:cNvPr>
          <p:cNvSpPr>
            <a:spLocks noGrp="1"/>
          </p:cNvSpPr>
          <p:nvPr>
            <p:ph idx="1"/>
          </p:nvPr>
        </p:nvSpPr>
        <p:spPr>
          <a:xfrm>
            <a:off x="340260" y="1726036"/>
            <a:ext cx="4829269" cy="3651722"/>
          </a:xfrm>
        </p:spPr>
        <p:txBody>
          <a:bodyPr/>
          <a:lstStyle/>
          <a:p>
            <a:r>
              <a:rPr lang="en-US" dirty="0"/>
              <a:t>Application has all its components reside together as one unit</a:t>
            </a:r>
          </a:p>
        </p:txBody>
      </p:sp>
      <p:pic>
        <p:nvPicPr>
          <p:cNvPr id="3074" name="Picture 2">
            <a:extLst>
              <a:ext uri="{FF2B5EF4-FFF2-40B4-BE49-F238E27FC236}">
                <a16:creationId xmlns:a16="http://schemas.microsoft.com/office/drawing/2014/main" id="{2C0163F3-A317-0B47-AB54-E900C4B36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543" y="751436"/>
            <a:ext cx="6711637" cy="5033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68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50FF-C0AB-554D-AE3B-C164C27FA929}"/>
              </a:ext>
            </a:extLst>
          </p:cNvPr>
          <p:cNvSpPr>
            <a:spLocks noGrp="1"/>
          </p:cNvSpPr>
          <p:nvPr>
            <p:ph type="title"/>
          </p:nvPr>
        </p:nvSpPr>
        <p:spPr>
          <a:xfrm>
            <a:off x="838200" y="365126"/>
            <a:ext cx="7663004" cy="540222"/>
          </a:xfrm>
        </p:spPr>
        <p:txBody>
          <a:bodyPr>
            <a:normAutofit fontScale="90000"/>
          </a:bodyPr>
          <a:lstStyle/>
          <a:p>
            <a:r>
              <a:rPr lang="en-US" sz="3600" b="1" dirty="0">
                <a:latin typeface="+mn-lt"/>
              </a:rPr>
              <a:t>Microservices</a:t>
            </a:r>
          </a:p>
        </p:txBody>
      </p:sp>
      <p:sp>
        <p:nvSpPr>
          <p:cNvPr id="3" name="Content Placeholder 2">
            <a:extLst>
              <a:ext uri="{FF2B5EF4-FFF2-40B4-BE49-F238E27FC236}">
                <a16:creationId xmlns:a16="http://schemas.microsoft.com/office/drawing/2014/main" id="{B1FEB91C-3111-1C42-85A8-89C60B5FA6AA}"/>
              </a:ext>
            </a:extLst>
          </p:cNvPr>
          <p:cNvSpPr>
            <a:spLocks noGrp="1"/>
          </p:cNvSpPr>
          <p:nvPr>
            <p:ph idx="1"/>
          </p:nvPr>
        </p:nvSpPr>
        <p:spPr>
          <a:xfrm>
            <a:off x="331206" y="1744144"/>
            <a:ext cx="5109927" cy="3651722"/>
          </a:xfrm>
        </p:spPr>
        <p:txBody>
          <a:bodyPr>
            <a:normAutofit fontScale="55000" lnSpcReduction="20000"/>
          </a:bodyPr>
          <a:lstStyle/>
          <a:p>
            <a:pPr marL="0" indent="0">
              <a:buNone/>
            </a:pPr>
            <a:r>
              <a:rPr lang="en-IN" dirty="0"/>
              <a:t>Microservices - also known as the microservice architecture - is an architectural style that structures an application as a collection of services that are</a:t>
            </a:r>
          </a:p>
          <a:p>
            <a:r>
              <a:rPr lang="en-IN" b="1" dirty="0"/>
              <a:t>Highly maintainable and testable</a:t>
            </a:r>
          </a:p>
          <a:p>
            <a:r>
              <a:rPr lang="en-IN" b="1" dirty="0"/>
              <a:t>Loosely coupled</a:t>
            </a:r>
          </a:p>
          <a:p>
            <a:r>
              <a:rPr lang="en-IN" b="1" dirty="0"/>
              <a:t>Independently deployable</a:t>
            </a:r>
          </a:p>
          <a:p>
            <a:r>
              <a:rPr lang="en-IN" b="1" dirty="0"/>
              <a:t>Organized around business capabilities</a:t>
            </a:r>
          </a:p>
          <a:p>
            <a:r>
              <a:rPr lang="en-IN" b="1" dirty="0"/>
              <a:t>Technology Independent</a:t>
            </a:r>
          </a:p>
          <a:p>
            <a:r>
              <a:rPr lang="en-IN" b="1" dirty="0"/>
              <a:t>Owned by a small team – capable to develop by small team</a:t>
            </a:r>
          </a:p>
          <a:p>
            <a:pPr marL="0" indent="0">
              <a:buNone/>
            </a:pPr>
            <a:r>
              <a:rPr lang="en-IN" dirty="0"/>
              <a:t>The microservice architecture enables the rapid, frequent and reliable delivery of large, complex applications. It also enables an organization to evolve its technology stack.</a:t>
            </a:r>
            <a:endParaRPr lang="en-US" dirty="0"/>
          </a:p>
        </p:txBody>
      </p:sp>
      <p:pic>
        <p:nvPicPr>
          <p:cNvPr id="2050" name="Picture 2">
            <a:extLst>
              <a:ext uri="{FF2B5EF4-FFF2-40B4-BE49-F238E27FC236}">
                <a16:creationId xmlns:a16="http://schemas.microsoft.com/office/drawing/2014/main" id="{8B067815-682F-EB4A-B700-27B634E46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624" y="1475714"/>
            <a:ext cx="6281301" cy="4311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9615B0-A61A-5C41-98C2-4F5244B2E975}"/>
              </a:ext>
            </a:extLst>
          </p:cNvPr>
          <p:cNvSpPr txBox="1"/>
          <p:nvPr/>
        </p:nvSpPr>
        <p:spPr>
          <a:xfrm>
            <a:off x="516047" y="6156357"/>
            <a:ext cx="5251010" cy="646331"/>
          </a:xfrm>
          <a:prstGeom prst="rect">
            <a:avLst/>
          </a:prstGeom>
          <a:noFill/>
        </p:spPr>
        <p:txBody>
          <a:bodyPr wrap="square" rtlCol="0">
            <a:spAutoFit/>
          </a:bodyPr>
          <a:lstStyle/>
          <a:p>
            <a:r>
              <a:rPr lang="en-US" dirty="0">
                <a:hlinkClick r:id="rId3"/>
              </a:rPr>
              <a:t>https://microservices.io/</a:t>
            </a:r>
            <a:endParaRPr lang="en-US" dirty="0"/>
          </a:p>
          <a:p>
            <a:endParaRPr lang="en-US" dirty="0"/>
          </a:p>
        </p:txBody>
      </p:sp>
    </p:spTree>
    <p:extLst>
      <p:ext uri="{BB962C8B-B14F-4D97-AF65-F5344CB8AC3E}">
        <p14:creationId xmlns:p14="http://schemas.microsoft.com/office/powerpoint/2010/main" val="1297533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5328-ED2B-CC4A-8012-A12157DED003}"/>
              </a:ext>
            </a:extLst>
          </p:cNvPr>
          <p:cNvSpPr>
            <a:spLocks noGrp="1"/>
          </p:cNvSpPr>
          <p:nvPr>
            <p:ph type="title"/>
          </p:nvPr>
        </p:nvSpPr>
        <p:spPr>
          <a:xfrm>
            <a:off x="838200" y="365126"/>
            <a:ext cx="6658069" cy="504008"/>
          </a:xfrm>
        </p:spPr>
        <p:txBody>
          <a:bodyPr>
            <a:normAutofit fontScale="90000"/>
          </a:bodyPr>
          <a:lstStyle/>
          <a:p>
            <a:r>
              <a:rPr lang="en-US" sz="3600" b="1" dirty="0">
                <a:latin typeface="+mn-lt"/>
              </a:rPr>
              <a:t>Mono vs Micro Services</a:t>
            </a:r>
          </a:p>
        </p:txBody>
      </p:sp>
      <p:pic>
        <p:nvPicPr>
          <p:cNvPr id="4" name="Content Placeholder 3">
            <a:extLst>
              <a:ext uri="{FF2B5EF4-FFF2-40B4-BE49-F238E27FC236}">
                <a16:creationId xmlns:a16="http://schemas.microsoft.com/office/drawing/2014/main" id="{8ED34EAD-B2D6-CE4D-8FD0-33F89D52BC85}"/>
              </a:ext>
            </a:extLst>
          </p:cNvPr>
          <p:cNvPicPr>
            <a:picLocks noGrp="1" noChangeAspect="1"/>
          </p:cNvPicPr>
          <p:nvPr>
            <p:ph idx="1"/>
          </p:nvPr>
        </p:nvPicPr>
        <p:blipFill>
          <a:blip r:embed="rId2"/>
          <a:stretch>
            <a:fillRect/>
          </a:stretch>
        </p:blipFill>
        <p:spPr>
          <a:xfrm>
            <a:off x="1076975" y="1448554"/>
            <a:ext cx="9633149" cy="4737462"/>
          </a:xfrm>
          <a:prstGeom prst="rect">
            <a:avLst/>
          </a:prstGeom>
        </p:spPr>
      </p:pic>
    </p:spTree>
    <p:extLst>
      <p:ext uri="{BB962C8B-B14F-4D97-AF65-F5344CB8AC3E}">
        <p14:creationId xmlns:p14="http://schemas.microsoft.com/office/powerpoint/2010/main" val="123104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474D-B325-E647-82D6-3D0A247EED10}"/>
              </a:ext>
            </a:extLst>
          </p:cNvPr>
          <p:cNvSpPr>
            <a:spLocks noGrp="1"/>
          </p:cNvSpPr>
          <p:nvPr>
            <p:ph type="title"/>
          </p:nvPr>
        </p:nvSpPr>
        <p:spPr>
          <a:xfrm>
            <a:off x="4146176" y="181350"/>
            <a:ext cx="1949824" cy="818216"/>
          </a:xfrm>
        </p:spPr>
        <p:txBody>
          <a:bodyPr>
            <a:normAutofit/>
          </a:bodyPr>
          <a:lstStyle/>
          <a:p>
            <a:r>
              <a:rPr lang="en-US" sz="3600" b="1" dirty="0">
                <a:latin typeface="+mn-lt"/>
              </a:rPr>
              <a:t>Docker</a:t>
            </a:r>
          </a:p>
        </p:txBody>
      </p:sp>
      <p:sp>
        <p:nvSpPr>
          <p:cNvPr id="4" name="TextBox 3">
            <a:extLst>
              <a:ext uri="{FF2B5EF4-FFF2-40B4-BE49-F238E27FC236}">
                <a16:creationId xmlns:a16="http://schemas.microsoft.com/office/drawing/2014/main" id="{6C462CB7-B6FE-1044-9039-0DD16852B81A}"/>
              </a:ext>
            </a:extLst>
          </p:cNvPr>
          <p:cNvSpPr txBox="1"/>
          <p:nvPr/>
        </p:nvSpPr>
        <p:spPr>
          <a:xfrm>
            <a:off x="2097740" y="1748117"/>
            <a:ext cx="4096871" cy="1569660"/>
          </a:xfrm>
          <a:prstGeom prst="rect">
            <a:avLst/>
          </a:prstGeom>
          <a:noFill/>
        </p:spPr>
        <p:txBody>
          <a:bodyPr wrap="square" rtlCol="0">
            <a:spAutoFit/>
          </a:bodyPr>
          <a:lstStyle/>
          <a:p>
            <a:r>
              <a:rPr lang="en-US" sz="2400" b="1" dirty="0"/>
              <a:t>Terms:</a:t>
            </a:r>
          </a:p>
          <a:p>
            <a:pPr marL="742950" lvl="1" indent="-285750">
              <a:buFont typeface="Courier New" panose="02070309020205020404" pitchFamily="49" charset="0"/>
              <a:buChar char="o"/>
            </a:pPr>
            <a:r>
              <a:rPr lang="en-US" b="1" dirty="0"/>
              <a:t>Physical server</a:t>
            </a:r>
          </a:p>
          <a:p>
            <a:pPr marL="742950" lvl="1" indent="-285750">
              <a:buFont typeface="Courier New" panose="02070309020205020404" pitchFamily="49" charset="0"/>
              <a:buChar char="o"/>
            </a:pPr>
            <a:r>
              <a:rPr lang="en-US" b="1" dirty="0"/>
              <a:t>VM</a:t>
            </a:r>
          </a:p>
          <a:p>
            <a:pPr marL="742950" lvl="1" indent="-285750">
              <a:buFont typeface="Courier New" panose="02070309020205020404" pitchFamily="49" charset="0"/>
              <a:buChar char="o"/>
            </a:pPr>
            <a:r>
              <a:rPr lang="en-US" b="1" dirty="0"/>
              <a:t>Docker </a:t>
            </a:r>
          </a:p>
          <a:p>
            <a:pPr marL="742950" lvl="1" indent="-285750">
              <a:buFont typeface="Courier New" panose="02070309020205020404" pitchFamily="49" charset="0"/>
              <a:buChar char="o"/>
            </a:pPr>
            <a:r>
              <a:rPr lang="en-US" b="1" dirty="0"/>
              <a:t>K8S</a:t>
            </a:r>
          </a:p>
        </p:txBody>
      </p:sp>
    </p:spTree>
    <p:extLst>
      <p:ext uri="{BB962C8B-B14F-4D97-AF65-F5344CB8AC3E}">
        <p14:creationId xmlns:p14="http://schemas.microsoft.com/office/powerpoint/2010/main" val="6033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46EE-6592-5546-B687-4F5CCD80E54F}"/>
              </a:ext>
            </a:extLst>
          </p:cNvPr>
          <p:cNvSpPr>
            <a:spLocks noGrp="1"/>
          </p:cNvSpPr>
          <p:nvPr>
            <p:ph type="title"/>
          </p:nvPr>
        </p:nvSpPr>
        <p:spPr>
          <a:xfrm>
            <a:off x="838200" y="365125"/>
            <a:ext cx="6979024" cy="701675"/>
          </a:xfrm>
        </p:spPr>
        <p:txBody>
          <a:bodyPr>
            <a:normAutofit/>
          </a:bodyPr>
          <a:lstStyle/>
          <a:p>
            <a:r>
              <a:rPr lang="en-US" sz="3600" b="1" dirty="0">
                <a:latin typeface="+mn-lt"/>
              </a:rPr>
              <a:t>Physical server vs VM</a:t>
            </a:r>
          </a:p>
        </p:txBody>
      </p:sp>
      <p:pic>
        <p:nvPicPr>
          <p:cNvPr id="4" name="Picture 3">
            <a:extLst>
              <a:ext uri="{FF2B5EF4-FFF2-40B4-BE49-F238E27FC236}">
                <a16:creationId xmlns:a16="http://schemas.microsoft.com/office/drawing/2014/main" id="{4B402410-9221-F94D-97A6-93E95E077527}"/>
              </a:ext>
            </a:extLst>
          </p:cNvPr>
          <p:cNvPicPr>
            <a:picLocks noChangeAspect="1"/>
          </p:cNvPicPr>
          <p:nvPr/>
        </p:nvPicPr>
        <p:blipFill>
          <a:blip r:embed="rId2"/>
          <a:stretch>
            <a:fillRect/>
          </a:stretch>
        </p:blipFill>
        <p:spPr>
          <a:xfrm>
            <a:off x="543031" y="1223493"/>
            <a:ext cx="7427924" cy="4964280"/>
          </a:xfrm>
          <a:prstGeom prst="rect">
            <a:avLst/>
          </a:prstGeom>
        </p:spPr>
      </p:pic>
      <p:sp>
        <p:nvSpPr>
          <p:cNvPr id="5" name="TextBox 4">
            <a:extLst>
              <a:ext uri="{FF2B5EF4-FFF2-40B4-BE49-F238E27FC236}">
                <a16:creationId xmlns:a16="http://schemas.microsoft.com/office/drawing/2014/main" id="{E328D9F3-7C4B-C547-B4A1-8F31411510B2}"/>
              </a:ext>
            </a:extLst>
          </p:cNvPr>
          <p:cNvSpPr txBox="1"/>
          <p:nvPr/>
        </p:nvSpPr>
        <p:spPr>
          <a:xfrm>
            <a:off x="8098768" y="1683945"/>
            <a:ext cx="3933287" cy="2031325"/>
          </a:xfrm>
          <a:prstGeom prst="rect">
            <a:avLst/>
          </a:prstGeom>
          <a:noFill/>
        </p:spPr>
        <p:txBody>
          <a:bodyPr wrap="square" rtlCol="0">
            <a:spAutoFit/>
          </a:bodyPr>
          <a:lstStyle/>
          <a:p>
            <a:pPr marL="342900" indent="-342900">
              <a:buAutoNum type="arabicPeriod"/>
            </a:pPr>
            <a:r>
              <a:rPr lang="en-US" dirty="0"/>
              <a:t>A1 and A2 running on same server</a:t>
            </a:r>
          </a:p>
          <a:p>
            <a:r>
              <a:rPr lang="en-US" dirty="0"/>
              <a:t>Problem ?</a:t>
            </a:r>
          </a:p>
          <a:p>
            <a:r>
              <a:rPr lang="en-US" dirty="0"/>
              <a:t>2. A1 and A2 running on two different server</a:t>
            </a:r>
          </a:p>
          <a:p>
            <a:r>
              <a:rPr lang="en-US" dirty="0"/>
              <a:t>Problem ?</a:t>
            </a:r>
          </a:p>
          <a:p>
            <a:endParaRPr lang="en-US" dirty="0"/>
          </a:p>
          <a:p>
            <a:r>
              <a:rPr lang="en-US" dirty="0"/>
              <a:t>3. Drastic change to VM ?</a:t>
            </a:r>
          </a:p>
        </p:txBody>
      </p:sp>
    </p:spTree>
    <p:extLst>
      <p:ext uri="{BB962C8B-B14F-4D97-AF65-F5344CB8AC3E}">
        <p14:creationId xmlns:p14="http://schemas.microsoft.com/office/powerpoint/2010/main" val="1650812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F965-7198-0B4C-97B7-AAAA0FB3F193}"/>
              </a:ext>
            </a:extLst>
          </p:cNvPr>
          <p:cNvSpPr>
            <a:spLocks noGrp="1"/>
          </p:cNvSpPr>
          <p:nvPr>
            <p:ph type="title"/>
          </p:nvPr>
        </p:nvSpPr>
        <p:spPr>
          <a:xfrm>
            <a:off x="838200" y="365125"/>
            <a:ext cx="7830671" cy="746499"/>
          </a:xfrm>
        </p:spPr>
        <p:txBody>
          <a:bodyPr/>
          <a:lstStyle/>
          <a:p>
            <a:r>
              <a:rPr lang="en-US" b="1" dirty="0"/>
              <a:t>Virtual Machine</a:t>
            </a:r>
          </a:p>
        </p:txBody>
      </p:sp>
      <p:pic>
        <p:nvPicPr>
          <p:cNvPr id="5" name="Picture 4">
            <a:extLst>
              <a:ext uri="{FF2B5EF4-FFF2-40B4-BE49-F238E27FC236}">
                <a16:creationId xmlns:a16="http://schemas.microsoft.com/office/drawing/2014/main" id="{23F5B14F-94F9-DE45-B73B-D4190DE43B9D}"/>
              </a:ext>
            </a:extLst>
          </p:cNvPr>
          <p:cNvPicPr>
            <a:picLocks noChangeAspect="1"/>
          </p:cNvPicPr>
          <p:nvPr/>
        </p:nvPicPr>
        <p:blipFill>
          <a:blip r:embed="rId2"/>
          <a:stretch>
            <a:fillRect/>
          </a:stretch>
        </p:blipFill>
        <p:spPr>
          <a:xfrm>
            <a:off x="838200" y="1846728"/>
            <a:ext cx="8897858" cy="3829109"/>
          </a:xfrm>
          <a:prstGeom prst="rect">
            <a:avLst/>
          </a:prstGeom>
        </p:spPr>
      </p:pic>
    </p:spTree>
    <p:extLst>
      <p:ext uri="{BB962C8B-B14F-4D97-AF65-F5344CB8AC3E}">
        <p14:creationId xmlns:p14="http://schemas.microsoft.com/office/powerpoint/2010/main" val="3599909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350DD1-0BDF-B54E-A9FE-2AB6CA4ADB6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Initiated by</a:t>
            </a:r>
          </a:p>
        </p:txBody>
      </p:sp>
      <p:sp>
        <p:nvSpPr>
          <p:cNvPr id="1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D689E72A-58D7-4300-B8A2-C2BBA7B0DA4A}"/>
              </a:ext>
            </a:extLst>
          </p:cNvPr>
          <p:cNvGraphicFramePr>
            <a:graphicFrameLocks noGrp="1"/>
          </p:cNvGraphicFramePr>
          <p:nvPr>
            <p:ph idx="1"/>
            <p:extLst>
              <p:ext uri="{D42A27DB-BD31-4B8C-83A1-F6EECF244321}">
                <p14:modId xmlns:p14="http://schemas.microsoft.com/office/powerpoint/2010/main" val="177479682"/>
              </p:ext>
            </p:extLst>
          </p:nvPr>
        </p:nvGraphicFramePr>
        <p:xfrm>
          <a:off x="567558" y="2055813"/>
          <a:ext cx="5223641"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EE28A6EB-8471-9E4D-8C45-060C1BE6D5EA}"/>
              </a:ext>
            </a:extLst>
          </p:cNvPr>
          <p:cNvSpPr txBox="1"/>
          <p:nvPr/>
        </p:nvSpPr>
        <p:spPr>
          <a:xfrm>
            <a:off x="848710" y="5992297"/>
            <a:ext cx="9299448" cy="646331"/>
          </a:xfrm>
          <a:prstGeom prst="rect">
            <a:avLst/>
          </a:prstGeom>
          <a:noFill/>
        </p:spPr>
        <p:txBody>
          <a:bodyPr wrap="square" rtlCol="0">
            <a:spAutoFit/>
          </a:bodyPr>
          <a:lstStyle/>
          <a:p>
            <a:r>
              <a:rPr lang="en-US" dirty="0"/>
              <a:t>Official doc for Spring: </a:t>
            </a:r>
            <a:r>
              <a:rPr lang="en-US" dirty="0">
                <a:hlinkClick r:id="rId7"/>
              </a:rPr>
              <a:t>https://spring.io/</a:t>
            </a:r>
            <a:endParaRPr lang="en-US" dirty="0"/>
          </a:p>
          <a:p>
            <a:endParaRPr lang="en-US" dirty="0"/>
          </a:p>
        </p:txBody>
      </p:sp>
      <p:pic>
        <p:nvPicPr>
          <p:cNvPr id="2" name="Picture 1">
            <a:extLst>
              <a:ext uri="{FF2B5EF4-FFF2-40B4-BE49-F238E27FC236}">
                <a16:creationId xmlns:a16="http://schemas.microsoft.com/office/drawing/2014/main" id="{A3ECE1F2-B3C2-BD40-BC63-91940DD01705}"/>
              </a:ext>
            </a:extLst>
          </p:cNvPr>
          <p:cNvPicPr>
            <a:picLocks noChangeAspect="1"/>
          </p:cNvPicPr>
          <p:nvPr/>
        </p:nvPicPr>
        <p:blipFill>
          <a:blip r:embed="rId8"/>
          <a:stretch>
            <a:fillRect/>
          </a:stretch>
        </p:blipFill>
        <p:spPr>
          <a:xfrm>
            <a:off x="7117036" y="2934494"/>
            <a:ext cx="4432300" cy="2679700"/>
          </a:xfrm>
          <a:prstGeom prst="rect">
            <a:avLst/>
          </a:prstGeom>
        </p:spPr>
      </p:pic>
    </p:spTree>
    <p:extLst>
      <p:ext uri="{BB962C8B-B14F-4D97-AF65-F5344CB8AC3E}">
        <p14:creationId xmlns:p14="http://schemas.microsoft.com/office/powerpoint/2010/main" val="2738193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F965-7198-0B4C-97B7-AAAA0FB3F193}"/>
              </a:ext>
            </a:extLst>
          </p:cNvPr>
          <p:cNvSpPr>
            <a:spLocks noGrp="1"/>
          </p:cNvSpPr>
          <p:nvPr>
            <p:ph type="title"/>
          </p:nvPr>
        </p:nvSpPr>
        <p:spPr>
          <a:xfrm>
            <a:off x="838200" y="365125"/>
            <a:ext cx="7830671" cy="746499"/>
          </a:xfrm>
        </p:spPr>
        <p:txBody>
          <a:bodyPr/>
          <a:lstStyle/>
          <a:p>
            <a:r>
              <a:rPr lang="en-US" b="1" dirty="0"/>
              <a:t>Containers</a:t>
            </a:r>
          </a:p>
        </p:txBody>
      </p:sp>
      <p:pic>
        <p:nvPicPr>
          <p:cNvPr id="3" name="Picture 2">
            <a:extLst>
              <a:ext uri="{FF2B5EF4-FFF2-40B4-BE49-F238E27FC236}">
                <a16:creationId xmlns:a16="http://schemas.microsoft.com/office/drawing/2014/main" id="{AFC600D5-43B4-1B43-82EB-4F0A0C2EE602}"/>
              </a:ext>
            </a:extLst>
          </p:cNvPr>
          <p:cNvPicPr>
            <a:picLocks noChangeAspect="1"/>
          </p:cNvPicPr>
          <p:nvPr/>
        </p:nvPicPr>
        <p:blipFill>
          <a:blip r:embed="rId2"/>
          <a:stretch>
            <a:fillRect/>
          </a:stretch>
        </p:blipFill>
        <p:spPr>
          <a:xfrm>
            <a:off x="1007774" y="1730328"/>
            <a:ext cx="9601200" cy="3610369"/>
          </a:xfrm>
          <a:prstGeom prst="rect">
            <a:avLst/>
          </a:prstGeom>
        </p:spPr>
      </p:pic>
    </p:spTree>
    <p:extLst>
      <p:ext uri="{BB962C8B-B14F-4D97-AF65-F5344CB8AC3E}">
        <p14:creationId xmlns:p14="http://schemas.microsoft.com/office/powerpoint/2010/main" val="2063348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1967-CEDB-6B40-8B3C-479331A7AC47}"/>
              </a:ext>
            </a:extLst>
          </p:cNvPr>
          <p:cNvSpPr>
            <a:spLocks noGrp="1"/>
          </p:cNvSpPr>
          <p:nvPr>
            <p:ph type="title"/>
          </p:nvPr>
        </p:nvSpPr>
        <p:spPr>
          <a:xfrm>
            <a:off x="838200" y="365125"/>
            <a:ext cx="6441141" cy="477557"/>
          </a:xfrm>
        </p:spPr>
        <p:txBody>
          <a:bodyPr>
            <a:normAutofit fontScale="90000"/>
          </a:bodyPr>
          <a:lstStyle/>
          <a:p>
            <a:r>
              <a:rPr lang="en-US" b="1" dirty="0"/>
              <a:t>VM vs Containers</a:t>
            </a:r>
          </a:p>
        </p:txBody>
      </p:sp>
      <p:pic>
        <p:nvPicPr>
          <p:cNvPr id="5" name="Picture 4">
            <a:extLst>
              <a:ext uri="{FF2B5EF4-FFF2-40B4-BE49-F238E27FC236}">
                <a16:creationId xmlns:a16="http://schemas.microsoft.com/office/drawing/2014/main" id="{CDE3EE93-EE19-6D4B-AAD3-0FD7A95EB4EB}"/>
              </a:ext>
            </a:extLst>
          </p:cNvPr>
          <p:cNvPicPr>
            <a:picLocks noChangeAspect="1"/>
          </p:cNvPicPr>
          <p:nvPr/>
        </p:nvPicPr>
        <p:blipFill>
          <a:blip r:embed="rId2"/>
          <a:stretch>
            <a:fillRect/>
          </a:stretch>
        </p:blipFill>
        <p:spPr>
          <a:xfrm>
            <a:off x="2137861" y="1246899"/>
            <a:ext cx="7916277" cy="5133543"/>
          </a:xfrm>
          <a:prstGeom prst="rect">
            <a:avLst/>
          </a:prstGeom>
        </p:spPr>
      </p:pic>
    </p:spTree>
    <p:extLst>
      <p:ext uri="{BB962C8B-B14F-4D97-AF65-F5344CB8AC3E}">
        <p14:creationId xmlns:p14="http://schemas.microsoft.com/office/powerpoint/2010/main" val="141913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86978-5DB5-E643-A6C9-A7DD3CB5C0B9}"/>
              </a:ext>
            </a:extLst>
          </p:cNvPr>
          <p:cNvSpPr>
            <a:spLocks noGrp="1"/>
          </p:cNvSpPr>
          <p:nvPr>
            <p:ph type="title"/>
          </p:nvPr>
        </p:nvSpPr>
        <p:spPr>
          <a:xfrm>
            <a:off x="838200" y="365125"/>
            <a:ext cx="8789894" cy="728569"/>
          </a:xfrm>
        </p:spPr>
        <p:txBody>
          <a:bodyPr>
            <a:normAutofit/>
          </a:bodyPr>
          <a:lstStyle/>
          <a:p>
            <a:r>
              <a:rPr lang="en-US" sz="3600" b="1" dirty="0">
                <a:latin typeface="+mn-lt"/>
              </a:rPr>
              <a:t>Containers</a:t>
            </a:r>
          </a:p>
        </p:txBody>
      </p:sp>
      <p:sp>
        <p:nvSpPr>
          <p:cNvPr id="3" name="Content Placeholder 2">
            <a:extLst>
              <a:ext uri="{FF2B5EF4-FFF2-40B4-BE49-F238E27FC236}">
                <a16:creationId xmlns:a16="http://schemas.microsoft.com/office/drawing/2014/main" id="{5BA2049E-B691-A942-95C6-5FF15C95C8F5}"/>
              </a:ext>
            </a:extLst>
          </p:cNvPr>
          <p:cNvSpPr>
            <a:spLocks noGrp="1"/>
          </p:cNvSpPr>
          <p:nvPr>
            <p:ph idx="1"/>
          </p:nvPr>
        </p:nvSpPr>
        <p:spPr>
          <a:xfrm>
            <a:off x="838200" y="1825625"/>
            <a:ext cx="10546976" cy="1939551"/>
          </a:xfrm>
        </p:spPr>
        <p:txBody>
          <a:bodyPr>
            <a:normAutofit/>
          </a:bodyPr>
          <a:lstStyle/>
          <a:p>
            <a:r>
              <a:rPr lang="en-IN" sz="1600" dirty="0"/>
              <a:t>Containers are </a:t>
            </a:r>
            <a:r>
              <a:rPr lang="en-IN" sz="1600" b="1" dirty="0"/>
              <a:t>a type of software that can virtually package and isolate applications for deployment</a:t>
            </a:r>
          </a:p>
          <a:p>
            <a:r>
              <a:rPr lang="en-IN" sz="1600" dirty="0"/>
              <a:t>A </a:t>
            </a:r>
            <a:r>
              <a:rPr lang="en-IN" sz="1600" b="1" dirty="0"/>
              <a:t>container</a:t>
            </a:r>
            <a:r>
              <a:rPr lang="en-IN" sz="1600" dirty="0"/>
              <a:t> is a standard unit of software that </a:t>
            </a:r>
            <a:r>
              <a:rPr lang="en-IN" sz="1600" b="1" dirty="0"/>
              <a:t>packages up code and all its dependencies, so the application runs quickly and reliably from one computing environment to another</a:t>
            </a:r>
            <a:r>
              <a:rPr lang="en-IN" sz="1600" dirty="0"/>
              <a:t>. A Docker container image is a lightweight, standalone, executable package of software that includes everything needed to run an application: code, runtime, system tools, system libraries and settings.</a:t>
            </a:r>
          </a:p>
          <a:p>
            <a:r>
              <a:rPr lang="en-US" sz="1600" dirty="0"/>
              <a:t>Docker is Platform for developers or admin to develop, ship and run applications using container</a:t>
            </a:r>
          </a:p>
          <a:p>
            <a:endParaRPr lang="en-IN" sz="1600" dirty="0"/>
          </a:p>
          <a:p>
            <a:endParaRPr lang="en-US" sz="1600" dirty="0"/>
          </a:p>
        </p:txBody>
      </p:sp>
    </p:spTree>
    <p:extLst>
      <p:ext uri="{BB962C8B-B14F-4D97-AF65-F5344CB8AC3E}">
        <p14:creationId xmlns:p14="http://schemas.microsoft.com/office/powerpoint/2010/main" val="2463574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D7D1-36A1-3644-8F40-A69C5C276513}"/>
              </a:ext>
            </a:extLst>
          </p:cNvPr>
          <p:cNvSpPr>
            <a:spLocks noGrp="1"/>
          </p:cNvSpPr>
          <p:nvPr>
            <p:ph type="title"/>
          </p:nvPr>
        </p:nvSpPr>
        <p:spPr>
          <a:xfrm>
            <a:off x="838200" y="365125"/>
            <a:ext cx="6019800" cy="396875"/>
          </a:xfrm>
        </p:spPr>
        <p:txBody>
          <a:bodyPr>
            <a:normAutofit fontScale="90000"/>
          </a:bodyPr>
          <a:lstStyle/>
          <a:p>
            <a:r>
              <a:rPr lang="en-US" sz="3600" b="1" dirty="0">
                <a:latin typeface="+mn-lt"/>
              </a:rPr>
              <a:t>Docker and Its components</a:t>
            </a:r>
          </a:p>
        </p:txBody>
      </p:sp>
      <p:pic>
        <p:nvPicPr>
          <p:cNvPr id="4" name="Picture 3">
            <a:extLst>
              <a:ext uri="{FF2B5EF4-FFF2-40B4-BE49-F238E27FC236}">
                <a16:creationId xmlns:a16="http://schemas.microsoft.com/office/drawing/2014/main" id="{BA4AE083-5628-FA49-B63D-416162FDB42D}"/>
              </a:ext>
            </a:extLst>
          </p:cNvPr>
          <p:cNvPicPr>
            <a:picLocks noChangeAspect="1"/>
          </p:cNvPicPr>
          <p:nvPr/>
        </p:nvPicPr>
        <p:blipFill>
          <a:blip r:embed="rId2"/>
          <a:stretch>
            <a:fillRect/>
          </a:stretch>
        </p:blipFill>
        <p:spPr>
          <a:xfrm>
            <a:off x="1016733" y="1564959"/>
            <a:ext cx="9699551" cy="3728081"/>
          </a:xfrm>
          <a:prstGeom prst="rect">
            <a:avLst/>
          </a:prstGeom>
        </p:spPr>
      </p:pic>
      <p:sp>
        <p:nvSpPr>
          <p:cNvPr id="5" name="TextBox 4">
            <a:extLst>
              <a:ext uri="{FF2B5EF4-FFF2-40B4-BE49-F238E27FC236}">
                <a16:creationId xmlns:a16="http://schemas.microsoft.com/office/drawing/2014/main" id="{68A31D05-ADAA-5D45-829E-0DF7BD0432B9}"/>
              </a:ext>
            </a:extLst>
          </p:cNvPr>
          <p:cNvSpPr txBox="1"/>
          <p:nvPr/>
        </p:nvSpPr>
        <p:spPr>
          <a:xfrm>
            <a:off x="1586753" y="5737412"/>
            <a:ext cx="8812306" cy="369332"/>
          </a:xfrm>
          <a:prstGeom prst="rect">
            <a:avLst/>
          </a:prstGeom>
          <a:noFill/>
        </p:spPr>
        <p:txBody>
          <a:bodyPr wrap="square" rtlCol="0">
            <a:spAutoFit/>
          </a:bodyPr>
          <a:lstStyle/>
          <a:p>
            <a:r>
              <a:rPr lang="en-US" dirty="0"/>
              <a:t>Docker uses client server architecture</a:t>
            </a:r>
          </a:p>
        </p:txBody>
      </p:sp>
    </p:spTree>
    <p:extLst>
      <p:ext uri="{BB962C8B-B14F-4D97-AF65-F5344CB8AC3E}">
        <p14:creationId xmlns:p14="http://schemas.microsoft.com/office/powerpoint/2010/main" val="406096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30F2-3FA9-9B4E-991B-371AE737D78A}"/>
              </a:ext>
            </a:extLst>
          </p:cNvPr>
          <p:cNvSpPr>
            <a:spLocks noGrp="1"/>
          </p:cNvSpPr>
          <p:nvPr>
            <p:ph type="title"/>
          </p:nvPr>
        </p:nvSpPr>
        <p:spPr/>
        <p:txBody>
          <a:bodyPr>
            <a:normAutofit/>
          </a:bodyPr>
          <a:lstStyle/>
          <a:p>
            <a:r>
              <a:rPr lang="en-US" sz="3600" b="1" dirty="0">
                <a:latin typeface="+mn-lt"/>
              </a:rPr>
              <a:t>Docker limitations</a:t>
            </a:r>
          </a:p>
        </p:txBody>
      </p:sp>
      <p:sp>
        <p:nvSpPr>
          <p:cNvPr id="3" name="Content Placeholder 2">
            <a:extLst>
              <a:ext uri="{FF2B5EF4-FFF2-40B4-BE49-F238E27FC236}">
                <a16:creationId xmlns:a16="http://schemas.microsoft.com/office/drawing/2014/main" id="{F8C6194B-634F-8546-9D16-87FB8FC7DEFF}"/>
              </a:ext>
            </a:extLst>
          </p:cNvPr>
          <p:cNvSpPr>
            <a:spLocks noGrp="1"/>
          </p:cNvSpPr>
          <p:nvPr>
            <p:ph idx="1"/>
          </p:nvPr>
        </p:nvSpPr>
        <p:spPr/>
        <p:txBody>
          <a:bodyPr/>
          <a:lstStyle/>
          <a:p>
            <a:r>
              <a:rPr lang="en-US" dirty="0"/>
              <a:t>Dynamic IP – (container restarts)</a:t>
            </a:r>
          </a:p>
          <a:p>
            <a:endParaRPr lang="en-US" dirty="0"/>
          </a:p>
        </p:txBody>
      </p:sp>
    </p:spTree>
    <p:extLst>
      <p:ext uri="{BB962C8B-B14F-4D97-AF65-F5344CB8AC3E}">
        <p14:creationId xmlns:p14="http://schemas.microsoft.com/office/powerpoint/2010/main" val="4132696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EB95-6BF1-2D44-8593-B4D77EF38B95}"/>
              </a:ext>
            </a:extLst>
          </p:cNvPr>
          <p:cNvSpPr>
            <a:spLocks noGrp="1"/>
          </p:cNvSpPr>
          <p:nvPr>
            <p:ph type="title"/>
          </p:nvPr>
        </p:nvSpPr>
        <p:spPr>
          <a:xfrm>
            <a:off x="838200" y="205815"/>
            <a:ext cx="8978153" cy="719604"/>
          </a:xfrm>
        </p:spPr>
        <p:txBody>
          <a:bodyPr>
            <a:normAutofit/>
          </a:bodyPr>
          <a:lstStyle/>
          <a:p>
            <a:r>
              <a:rPr lang="en-US" sz="3600" b="1" dirty="0">
                <a:latin typeface="+mn-lt"/>
              </a:rPr>
              <a:t>Kubernetes (K8S)</a:t>
            </a:r>
          </a:p>
        </p:txBody>
      </p:sp>
      <p:sp>
        <p:nvSpPr>
          <p:cNvPr id="3" name="Content Placeholder 2">
            <a:extLst>
              <a:ext uri="{FF2B5EF4-FFF2-40B4-BE49-F238E27FC236}">
                <a16:creationId xmlns:a16="http://schemas.microsoft.com/office/drawing/2014/main" id="{5EAC9B5D-BDB1-8047-91EA-33D33045E2EA}"/>
              </a:ext>
            </a:extLst>
          </p:cNvPr>
          <p:cNvSpPr>
            <a:spLocks noGrp="1"/>
          </p:cNvSpPr>
          <p:nvPr>
            <p:ph idx="1"/>
          </p:nvPr>
        </p:nvSpPr>
        <p:spPr>
          <a:xfrm>
            <a:off x="838200" y="1179009"/>
            <a:ext cx="10753165" cy="818963"/>
          </a:xfrm>
        </p:spPr>
        <p:txBody>
          <a:bodyPr>
            <a:normAutofit fontScale="70000" lnSpcReduction="20000"/>
          </a:bodyPr>
          <a:lstStyle/>
          <a:p>
            <a:r>
              <a:rPr lang="en-US" sz="2000" dirty="0"/>
              <a:t>Opensource orchestration tool for deploying, maintaining and scaling up containerized applications.</a:t>
            </a:r>
          </a:p>
          <a:p>
            <a:r>
              <a:rPr lang="en-US" sz="2000" dirty="0"/>
              <a:t>Automates application deployment, scaling and management</a:t>
            </a:r>
          </a:p>
          <a:p>
            <a:r>
              <a:rPr lang="en-US" sz="2000" dirty="0"/>
              <a:t>Originally developed/designed by Google, now managing by CNCF</a:t>
            </a:r>
          </a:p>
        </p:txBody>
      </p:sp>
      <p:sp>
        <p:nvSpPr>
          <p:cNvPr id="4" name="TextBox 3">
            <a:extLst>
              <a:ext uri="{FF2B5EF4-FFF2-40B4-BE49-F238E27FC236}">
                <a16:creationId xmlns:a16="http://schemas.microsoft.com/office/drawing/2014/main" id="{B8F68F93-378F-FC40-99F8-39389E16EDF6}"/>
              </a:ext>
            </a:extLst>
          </p:cNvPr>
          <p:cNvSpPr txBox="1"/>
          <p:nvPr/>
        </p:nvSpPr>
        <p:spPr>
          <a:xfrm>
            <a:off x="131363" y="2701194"/>
            <a:ext cx="5280212" cy="369332"/>
          </a:xfrm>
          <a:prstGeom prst="rect">
            <a:avLst/>
          </a:prstGeom>
          <a:noFill/>
        </p:spPr>
        <p:txBody>
          <a:bodyPr wrap="square" rtlCol="0">
            <a:spAutoFit/>
          </a:bodyPr>
          <a:lstStyle/>
          <a:p>
            <a:r>
              <a:rPr lang="en-US" b="1" dirty="0"/>
              <a:t>Every cloud provider manages K8S service in cloud</a:t>
            </a:r>
          </a:p>
        </p:txBody>
      </p:sp>
      <p:pic>
        <p:nvPicPr>
          <p:cNvPr id="5" name="Picture 4">
            <a:extLst>
              <a:ext uri="{FF2B5EF4-FFF2-40B4-BE49-F238E27FC236}">
                <a16:creationId xmlns:a16="http://schemas.microsoft.com/office/drawing/2014/main" id="{47F4DA53-6843-D944-B20E-278FCBF46C11}"/>
              </a:ext>
            </a:extLst>
          </p:cNvPr>
          <p:cNvPicPr>
            <a:picLocks noChangeAspect="1"/>
          </p:cNvPicPr>
          <p:nvPr/>
        </p:nvPicPr>
        <p:blipFill>
          <a:blip r:embed="rId2"/>
          <a:stretch>
            <a:fillRect/>
          </a:stretch>
        </p:blipFill>
        <p:spPr>
          <a:xfrm>
            <a:off x="131364" y="3232087"/>
            <a:ext cx="5108220" cy="3150606"/>
          </a:xfrm>
          <a:prstGeom prst="rect">
            <a:avLst/>
          </a:prstGeom>
        </p:spPr>
      </p:pic>
      <p:sp>
        <p:nvSpPr>
          <p:cNvPr id="6" name="TextBox 5">
            <a:extLst>
              <a:ext uri="{FF2B5EF4-FFF2-40B4-BE49-F238E27FC236}">
                <a16:creationId xmlns:a16="http://schemas.microsoft.com/office/drawing/2014/main" id="{56670BC6-1A81-7A4F-81B9-5362F040313F}"/>
              </a:ext>
            </a:extLst>
          </p:cNvPr>
          <p:cNvSpPr txBox="1"/>
          <p:nvPr/>
        </p:nvSpPr>
        <p:spPr>
          <a:xfrm>
            <a:off x="7016436" y="2580238"/>
            <a:ext cx="3674902" cy="369332"/>
          </a:xfrm>
          <a:prstGeom prst="rect">
            <a:avLst/>
          </a:prstGeom>
          <a:noFill/>
        </p:spPr>
        <p:txBody>
          <a:bodyPr wrap="square" rtlCol="0">
            <a:spAutoFit/>
          </a:bodyPr>
          <a:lstStyle/>
          <a:p>
            <a:r>
              <a:rPr lang="en-US" b="1" dirty="0"/>
              <a:t>K8S Architecture</a:t>
            </a:r>
          </a:p>
        </p:txBody>
      </p:sp>
      <p:pic>
        <p:nvPicPr>
          <p:cNvPr id="7" name="Picture 6">
            <a:extLst>
              <a:ext uri="{FF2B5EF4-FFF2-40B4-BE49-F238E27FC236}">
                <a16:creationId xmlns:a16="http://schemas.microsoft.com/office/drawing/2014/main" id="{C88CF01A-D90F-0141-B4B1-30744643359A}"/>
              </a:ext>
            </a:extLst>
          </p:cNvPr>
          <p:cNvPicPr>
            <a:picLocks noChangeAspect="1"/>
          </p:cNvPicPr>
          <p:nvPr/>
        </p:nvPicPr>
        <p:blipFill>
          <a:blip r:embed="rId3"/>
          <a:stretch>
            <a:fillRect/>
          </a:stretch>
        </p:blipFill>
        <p:spPr>
          <a:xfrm>
            <a:off x="5621737" y="2985911"/>
            <a:ext cx="6464300" cy="3606800"/>
          </a:xfrm>
          <a:prstGeom prst="rect">
            <a:avLst/>
          </a:prstGeom>
        </p:spPr>
      </p:pic>
    </p:spTree>
    <p:extLst>
      <p:ext uri="{BB962C8B-B14F-4D97-AF65-F5344CB8AC3E}">
        <p14:creationId xmlns:p14="http://schemas.microsoft.com/office/powerpoint/2010/main" val="3549472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FD898-4B48-4448-9FFD-F5DD6506A700}"/>
              </a:ext>
            </a:extLst>
          </p:cNvPr>
          <p:cNvSpPr>
            <a:spLocks noGrp="1"/>
          </p:cNvSpPr>
          <p:nvPr>
            <p:ph type="title"/>
          </p:nvPr>
        </p:nvSpPr>
        <p:spPr>
          <a:xfrm>
            <a:off x="838200" y="365125"/>
            <a:ext cx="5257800" cy="576435"/>
          </a:xfrm>
        </p:spPr>
        <p:txBody>
          <a:bodyPr>
            <a:normAutofit fontScale="90000"/>
          </a:bodyPr>
          <a:lstStyle/>
          <a:p>
            <a:r>
              <a:rPr lang="en-US" sz="3600" b="1" dirty="0">
                <a:latin typeface="+mn-lt"/>
              </a:rPr>
              <a:t>Why K8S</a:t>
            </a:r>
          </a:p>
        </p:txBody>
      </p:sp>
      <p:pic>
        <p:nvPicPr>
          <p:cNvPr id="4" name="Picture 3">
            <a:extLst>
              <a:ext uri="{FF2B5EF4-FFF2-40B4-BE49-F238E27FC236}">
                <a16:creationId xmlns:a16="http://schemas.microsoft.com/office/drawing/2014/main" id="{9273DB96-57B5-774D-8BB1-101EAA79E64F}"/>
              </a:ext>
            </a:extLst>
          </p:cNvPr>
          <p:cNvPicPr>
            <a:picLocks noChangeAspect="1"/>
          </p:cNvPicPr>
          <p:nvPr/>
        </p:nvPicPr>
        <p:blipFill>
          <a:blip r:embed="rId2"/>
          <a:stretch>
            <a:fillRect/>
          </a:stretch>
        </p:blipFill>
        <p:spPr>
          <a:xfrm>
            <a:off x="1087422" y="1349909"/>
            <a:ext cx="7178392" cy="3833027"/>
          </a:xfrm>
          <a:prstGeom prst="rect">
            <a:avLst/>
          </a:prstGeom>
        </p:spPr>
      </p:pic>
    </p:spTree>
    <p:extLst>
      <p:ext uri="{BB962C8B-B14F-4D97-AF65-F5344CB8AC3E}">
        <p14:creationId xmlns:p14="http://schemas.microsoft.com/office/powerpoint/2010/main" val="3003525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C2C1-3906-5D44-B399-D5E6D60CB198}"/>
              </a:ext>
            </a:extLst>
          </p:cNvPr>
          <p:cNvSpPr>
            <a:spLocks noGrp="1"/>
          </p:cNvSpPr>
          <p:nvPr>
            <p:ph type="title"/>
          </p:nvPr>
        </p:nvSpPr>
        <p:spPr>
          <a:xfrm>
            <a:off x="838200" y="365126"/>
            <a:ext cx="4295115" cy="594542"/>
          </a:xfrm>
        </p:spPr>
        <p:txBody>
          <a:bodyPr>
            <a:normAutofit/>
          </a:bodyPr>
          <a:lstStyle/>
          <a:p>
            <a:r>
              <a:rPr lang="en-US" sz="3600" b="1" dirty="0">
                <a:latin typeface="+mn-lt"/>
              </a:rPr>
              <a:t>Azure K8S Service</a:t>
            </a:r>
          </a:p>
        </p:txBody>
      </p:sp>
      <p:pic>
        <p:nvPicPr>
          <p:cNvPr id="4" name="Picture 3">
            <a:extLst>
              <a:ext uri="{FF2B5EF4-FFF2-40B4-BE49-F238E27FC236}">
                <a16:creationId xmlns:a16="http://schemas.microsoft.com/office/drawing/2014/main" id="{B1BC1E4B-3C1E-AA4A-8A7A-25103736DE8F}"/>
              </a:ext>
            </a:extLst>
          </p:cNvPr>
          <p:cNvPicPr>
            <a:picLocks noChangeAspect="1"/>
          </p:cNvPicPr>
          <p:nvPr/>
        </p:nvPicPr>
        <p:blipFill>
          <a:blip r:embed="rId2"/>
          <a:stretch>
            <a:fillRect/>
          </a:stretch>
        </p:blipFill>
        <p:spPr>
          <a:xfrm>
            <a:off x="1559441" y="1865015"/>
            <a:ext cx="9073118" cy="3828320"/>
          </a:xfrm>
          <a:prstGeom prst="rect">
            <a:avLst/>
          </a:prstGeom>
        </p:spPr>
      </p:pic>
    </p:spTree>
    <p:extLst>
      <p:ext uri="{BB962C8B-B14F-4D97-AF65-F5344CB8AC3E}">
        <p14:creationId xmlns:p14="http://schemas.microsoft.com/office/powerpoint/2010/main" val="149528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0B44-15A8-224C-8714-EC69BE29659B}"/>
              </a:ext>
            </a:extLst>
          </p:cNvPr>
          <p:cNvSpPr>
            <a:spLocks noGrp="1"/>
          </p:cNvSpPr>
          <p:nvPr>
            <p:ph type="title"/>
          </p:nvPr>
        </p:nvSpPr>
        <p:spPr/>
        <p:txBody>
          <a:bodyPr/>
          <a:lstStyle/>
          <a:p>
            <a:r>
              <a:rPr lang="en-IN" b="1" dirty="0"/>
              <a:t>What are Web Applications?</a:t>
            </a:r>
            <a:br>
              <a:rPr lang="en-IN" dirty="0"/>
            </a:br>
            <a:endParaRPr lang="en-US" dirty="0"/>
          </a:p>
        </p:txBody>
      </p:sp>
      <p:sp>
        <p:nvSpPr>
          <p:cNvPr id="3" name="Content Placeholder 2">
            <a:extLst>
              <a:ext uri="{FF2B5EF4-FFF2-40B4-BE49-F238E27FC236}">
                <a16:creationId xmlns:a16="http://schemas.microsoft.com/office/drawing/2014/main" id="{34FF7D80-AABD-1E4B-9B51-063B14E6C97F}"/>
              </a:ext>
            </a:extLst>
          </p:cNvPr>
          <p:cNvSpPr>
            <a:spLocks noGrp="1"/>
          </p:cNvSpPr>
          <p:nvPr>
            <p:ph idx="1"/>
          </p:nvPr>
        </p:nvSpPr>
        <p:spPr>
          <a:xfrm>
            <a:off x="838200" y="1342149"/>
            <a:ext cx="10515600" cy="1043699"/>
          </a:xfrm>
        </p:spPr>
        <p:txBody>
          <a:bodyPr/>
          <a:lstStyle/>
          <a:p>
            <a:r>
              <a:rPr lang="en-IN" sz="1600" dirty="0"/>
              <a:t>Web applications are distributed applications by nature. This means that any program that runs on more than one computer and communicates using the network and server. Web applications are accessed using a web browser, so they are very popular for the ease of using the browser as a user client. The ability to update and maintain web applications without installing any software on thousands of client computers becomes a key reason for the demand. </a:t>
            </a:r>
          </a:p>
          <a:p>
            <a:endParaRPr lang="en-US" dirty="0"/>
          </a:p>
        </p:txBody>
      </p:sp>
      <p:sp>
        <p:nvSpPr>
          <p:cNvPr id="4" name="Rectangle 3">
            <a:extLst>
              <a:ext uri="{FF2B5EF4-FFF2-40B4-BE49-F238E27FC236}">
                <a16:creationId xmlns:a16="http://schemas.microsoft.com/office/drawing/2014/main" id="{1107DD09-7E54-C644-A478-AD1DF49BD830}"/>
              </a:ext>
            </a:extLst>
          </p:cNvPr>
          <p:cNvSpPr/>
          <p:nvPr/>
        </p:nvSpPr>
        <p:spPr>
          <a:xfrm>
            <a:off x="1019502" y="2900854"/>
            <a:ext cx="9532883" cy="2862322"/>
          </a:xfrm>
          <a:prstGeom prst="rect">
            <a:avLst/>
          </a:prstGeom>
        </p:spPr>
        <p:txBody>
          <a:bodyPr wrap="square">
            <a:spAutoFit/>
          </a:bodyPr>
          <a:lstStyle/>
          <a:p>
            <a:r>
              <a:rPr lang="en-IN" dirty="0">
                <a:solidFill>
                  <a:srgbClr val="000000"/>
                </a:solidFill>
                <a:latin typeface="Arial" panose="020B0604020202020204" pitchFamily="34" charset="0"/>
              </a:rPr>
              <a:t>A web application is a dynamic extension of a web or application server. There are two types of web applications:</a:t>
            </a:r>
          </a:p>
          <a:p>
            <a:endParaRPr lang="en-IN" dirty="0">
              <a:solidFill>
                <a:srgbClr val="000000"/>
              </a:solidFill>
              <a:latin typeface="Arial" panose="020B0604020202020204" pitchFamily="34" charset="0"/>
            </a:endParaRPr>
          </a:p>
          <a:p>
            <a:pPr>
              <a:buFont typeface="Arial" panose="020B0604020202020204" pitchFamily="34" charset="0"/>
              <a:buChar char="•"/>
            </a:pPr>
            <a:r>
              <a:rPr lang="en-IN" b="1" dirty="0">
                <a:solidFill>
                  <a:srgbClr val="000000"/>
                </a:solidFill>
                <a:latin typeface="Arial" panose="020B0604020202020204" pitchFamily="34" charset="0"/>
              </a:rPr>
              <a:t>Presentation-oriented</a:t>
            </a:r>
            <a:r>
              <a:rPr lang="en-IN" dirty="0">
                <a:solidFill>
                  <a:srgbClr val="000000"/>
                </a:solidFill>
                <a:latin typeface="Arial" panose="020B0604020202020204" pitchFamily="34" charset="0"/>
              </a:rPr>
              <a:t>: A presentation-oriented web application generates interactive web pages containing various types of markup language (HTML, XML, and so on) and dynamic content in response to requests</a:t>
            </a:r>
          </a:p>
          <a:p>
            <a:pPr>
              <a:buFont typeface="Arial" panose="020B0604020202020204" pitchFamily="34" charset="0"/>
              <a:buChar char="•"/>
            </a:pPr>
            <a:endParaRPr lang="en-IN" dirty="0">
              <a:solidFill>
                <a:srgbClr val="000000"/>
              </a:solidFill>
              <a:latin typeface="Arial" panose="020B0604020202020204" pitchFamily="34" charset="0"/>
            </a:endParaRPr>
          </a:p>
          <a:p>
            <a:pPr>
              <a:buFont typeface="Arial" panose="020B0604020202020204" pitchFamily="34" charset="0"/>
              <a:buChar char="•"/>
            </a:pPr>
            <a:r>
              <a:rPr lang="en-IN" b="1" dirty="0">
                <a:solidFill>
                  <a:srgbClr val="000000"/>
                </a:solidFill>
                <a:latin typeface="Arial" panose="020B0604020202020204" pitchFamily="34" charset="0"/>
              </a:rPr>
              <a:t>Service-oriented</a:t>
            </a:r>
            <a:r>
              <a:rPr lang="en-IN" dirty="0">
                <a:solidFill>
                  <a:srgbClr val="000000"/>
                </a:solidFill>
                <a:latin typeface="Arial" panose="020B0604020202020204" pitchFamily="34" charset="0"/>
              </a:rPr>
              <a:t>: A service-oriented web application implements the endpoint of a web service. Presentation-oriented applications are often clients of service-oriented web applications.</a:t>
            </a:r>
            <a:endParaRPr lang="en-IN"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6648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4C78-31B4-CA48-B385-31D3E339634F}"/>
              </a:ext>
            </a:extLst>
          </p:cNvPr>
          <p:cNvSpPr>
            <a:spLocks noGrp="1"/>
          </p:cNvSpPr>
          <p:nvPr>
            <p:ph type="title"/>
          </p:nvPr>
        </p:nvSpPr>
        <p:spPr>
          <a:xfrm>
            <a:off x="615175" y="183608"/>
            <a:ext cx="9130991" cy="496384"/>
          </a:xfrm>
        </p:spPr>
        <p:txBody>
          <a:bodyPr>
            <a:normAutofit fontScale="90000"/>
          </a:bodyPr>
          <a:lstStyle/>
          <a:p>
            <a:r>
              <a:rPr lang="en-US" b="1" dirty="0"/>
              <a:t>N-Tier Applications</a:t>
            </a:r>
          </a:p>
        </p:txBody>
      </p:sp>
      <p:pic>
        <p:nvPicPr>
          <p:cNvPr id="4" name="Picture 3">
            <a:extLst>
              <a:ext uri="{FF2B5EF4-FFF2-40B4-BE49-F238E27FC236}">
                <a16:creationId xmlns:a16="http://schemas.microsoft.com/office/drawing/2014/main" id="{D0A0CE0E-3D47-CA43-B4D8-562AC83E7135}"/>
              </a:ext>
            </a:extLst>
          </p:cNvPr>
          <p:cNvPicPr>
            <a:picLocks noChangeAspect="1"/>
          </p:cNvPicPr>
          <p:nvPr/>
        </p:nvPicPr>
        <p:blipFill>
          <a:blip r:embed="rId2"/>
          <a:stretch>
            <a:fillRect/>
          </a:stretch>
        </p:blipFill>
        <p:spPr>
          <a:xfrm>
            <a:off x="676823" y="679992"/>
            <a:ext cx="6108700" cy="5994400"/>
          </a:xfrm>
          <a:prstGeom prst="rect">
            <a:avLst/>
          </a:prstGeom>
        </p:spPr>
      </p:pic>
      <p:sp>
        <p:nvSpPr>
          <p:cNvPr id="5" name="TextBox 4">
            <a:extLst>
              <a:ext uri="{FF2B5EF4-FFF2-40B4-BE49-F238E27FC236}">
                <a16:creationId xmlns:a16="http://schemas.microsoft.com/office/drawing/2014/main" id="{9915957B-89BA-B842-9C11-5DC81951144F}"/>
              </a:ext>
            </a:extLst>
          </p:cNvPr>
          <p:cNvSpPr txBox="1"/>
          <p:nvPr/>
        </p:nvSpPr>
        <p:spPr>
          <a:xfrm>
            <a:off x="7388772" y="1019502"/>
            <a:ext cx="4498427" cy="3970318"/>
          </a:xfrm>
          <a:prstGeom prst="rect">
            <a:avLst/>
          </a:prstGeom>
          <a:noFill/>
        </p:spPr>
        <p:txBody>
          <a:bodyPr wrap="square" rtlCol="0">
            <a:spAutoFit/>
          </a:bodyPr>
          <a:lstStyle/>
          <a:p>
            <a:r>
              <a:rPr lang="en-IN" dirty="0"/>
              <a:t>An </a:t>
            </a:r>
            <a:r>
              <a:rPr lang="en-IN" b="1" dirty="0"/>
              <a:t>N-Tier Application</a:t>
            </a:r>
            <a:r>
              <a:rPr lang="en-IN" dirty="0"/>
              <a:t> program is one that is distributed among three or more separate computers in a distributed network.</a:t>
            </a:r>
          </a:p>
          <a:p>
            <a:endParaRPr lang="en-IN" dirty="0"/>
          </a:p>
          <a:p>
            <a:r>
              <a:rPr lang="en-IN" dirty="0"/>
              <a:t>The most common form of n-tier is the 3-tier Application, and it is classified into three categories.</a:t>
            </a:r>
          </a:p>
          <a:p>
            <a:endParaRPr lang="en-IN" dirty="0"/>
          </a:p>
          <a:p>
            <a:r>
              <a:rPr lang="en-IN" b="1" dirty="0"/>
              <a:t>User interface </a:t>
            </a:r>
            <a:r>
              <a:rPr lang="en-IN" dirty="0"/>
              <a:t>programming in the user’s computer</a:t>
            </a:r>
          </a:p>
          <a:p>
            <a:r>
              <a:rPr lang="en-IN" b="1" dirty="0"/>
              <a:t>Business logic </a:t>
            </a:r>
            <a:r>
              <a:rPr lang="en-IN" dirty="0"/>
              <a:t>in a more centralized computer, and</a:t>
            </a:r>
          </a:p>
          <a:p>
            <a:r>
              <a:rPr lang="en-IN" b="1" dirty="0"/>
              <a:t>Required data </a:t>
            </a:r>
            <a:r>
              <a:rPr lang="en-IN" dirty="0"/>
              <a:t>in a computer that manages a database.</a:t>
            </a:r>
          </a:p>
        </p:txBody>
      </p:sp>
    </p:spTree>
    <p:extLst>
      <p:ext uri="{BB962C8B-B14F-4D97-AF65-F5344CB8AC3E}">
        <p14:creationId xmlns:p14="http://schemas.microsoft.com/office/powerpoint/2010/main" val="246027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Typical 3 Tier Server Architecture. Tier 1—Web Server, Tier... | Download  Scientific Diagram">
            <a:extLst>
              <a:ext uri="{FF2B5EF4-FFF2-40B4-BE49-F238E27FC236}">
                <a16:creationId xmlns:a16="http://schemas.microsoft.com/office/drawing/2014/main" id="{9F3C3A36-3CB9-6E41-AB87-92FDEC0D90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37155"/>
            <a:ext cx="10905066" cy="478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51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6C9A-06B9-6A48-B684-D17DF1438AC8}"/>
              </a:ext>
            </a:extLst>
          </p:cNvPr>
          <p:cNvSpPr>
            <a:spLocks noGrp="1"/>
          </p:cNvSpPr>
          <p:nvPr>
            <p:ph type="title"/>
          </p:nvPr>
        </p:nvSpPr>
        <p:spPr>
          <a:xfrm>
            <a:off x="648629" y="231310"/>
            <a:ext cx="9714571" cy="984173"/>
          </a:xfrm>
        </p:spPr>
        <p:txBody>
          <a:bodyPr>
            <a:normAutofit/>
          </a:bodyPr>
          <a:lstStyle/>
          <a:p>
            <a:r>
              <a:rPr lang="en-US" b="1" dirty="0"/>
              <a:t>Requirement: Want to build mailing logic </a:t>
            </a:r>
          </a:p>
        </p:txBody>
      </p:sp>
      <p:pic>
        <p:nvPicPr>
          <p:cNvPr id="4" name="Picture 3">
            <a:extLst>
              <a:ext uri="{FF2B5EF4-FFF2-40B4-BE49-F238E27FC236}">
                <a16:creationId xmlns:a16="http://schemas.microsoft.com/office/drawing/2014/main" id="{B396735E-7396-904F-AE6C-0477C268B1E5}"/>
              </a:ext>
            </a:extLst>
          </p:cNvPr>
          <p:cNvPicPr>
            <a:picLocks noChangeAspect="1"/>
          </p:cNvPicPr>
          <p:nvPr/>
        </p:nvPicPr>
        <p:blipFill>
          <a:blip r:embed="rId2"/>
          <a:stretch>
            <a:fillRect/>
          </a:stretch>
        </p:blipFill>
        <p:spPr>
          <a:xfrm>
            <a:off x="3280829" y="1611972"/>
            <a:ext cx="5630341" cy="4620217"/>
          </a:xfrm>
          <a:prstGeom prst="rect">
            <a:avLst/>
          </a:prstGeom>
        </p:spPr>
      </p:pic>
    </p:spTree>
    <p:extLst>
      <p:ext uri="{BB962C8B-B14F-4D97-AF65-F5344CB8AC3E}">
        <p14:creationId xmlns:p14="http://schemas.microsoft.com/office/powerpoint/2010/main" val="1076751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1637</TotalTime>
  <Words>1582</Words>
  <Application>Microsoft Macintosh PowerPoint</Application>
  <PresentationFormat>Widescreen</PresentationFormat>
  <Paragraphs>204</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Courier New</vt:lpstr>
      <vt:lpstr>Office Theme</vt:lpstr>
      <vt:lpstr>Welcome!</vt:lpstr>
      <vt:lpstr>PowerPoint Presentation</vt:lpstr>
      <vt:lpstr> Spring Boot - Essentials  </vt:lpstr>
      <vt:lpstr>Prerequisites</vt:lpstr>
      <vt:lpstr>PowerPoint Presentation</vt:lpstr>
      <vt:lpstr>What are Web Applications? </vt:lpstr>
      <vt:lpstr>N-Tier Applications</vt:lpstr>
      <vt:lpstr>PowerPoint Presentation</vt:lpstr>
      <vt:lpstr>Requirement: Want to build mailing logic </vt:lpstr>
      <vt:lpstr>PowerPoint Presentation</vt:lpstr>
      <vt:lpstr>PowerPoint Presentation</vt:lpstr>
      <vt:lpstr>What and Why Spring ?</vt:lpstr>
      <vt:lpstr>Popularity</vt:lpstr>
      <vt:lpstr>PowerPoint Presentation</vt:lpstr>
      <vt:lpstr>Getting started with Spring Framework</vt:lpstr>
      <vt:lpstr>Requirement</vt:lpstr>
      <vt:lpstr>Loosely Coupled Solution:</vt:lpstr>
      <vt:lpstr>Code Without DI</vt:lpstr>
      <vt:lpstr>Code Without DI Continues…</vt:lpstr>
      <vt:lpstr>DI Design pattern</vt:lpstr>
      <vt:lpstr>PowerPoint Presentation</vt:lpstr>
      <vt:lpstr>Spring IOC container</vt:lpstr>
      <vt:lpstr>Problems with Spring</vt:lpstr>
      <vt:lpstr>What is Spring Boot</vt:lpstr>
      <vt:lpstr>Primary goal of Spring Boot</vt:lpstr>
      <vt:lpstr>Java dependencies</vt:lpstr>
      <vt:lpstr>With Maven</vt:lpstr>
      <vt:lpstr>Create a Spring boot Project</vt:lpstr>
      <vt:lpstr>Before Spring Boot</vt:lpstr>
      <vt:lpstr>Spring Boot Starters</vt:lpstr>
      <vt:lpstr>Dispatcher Servlet</vt:lpstr>
      <vt:lpstr>Embedded Servers</vt:lpstr>
      <vt:lpstr>PowerPoint Presentation</vt:lpstr>
      <vt:lpstr>Project Lombok</vt:lpstr>
      <vt:lpstr>PowerPoint Presentation</vt:lpstr>
      <vt:lpstr>Spring Vs Spring MVC vs Spring Boot</vt:lpstr>
      <vt:lpstr>JDBC vs Spring JDBC</vt:lpstr>
      <vt:lpstr>JPA vs Spring Data JPA</vt:lpstr>
      <vt:lpstr>PowerPoint Presentation</vt:lpstr>
      <vt:lpstr>Exception Handling</vt:lpstr>
      <vt:lpstr>Logging</vt:lpstr>
      <vt:lpstr>PowerPoint Presentation</vt:lpstr>
      <vt:lpstr>Two popular libraries</vt:lpstr>
      <vt:lpstr>Monolith</vt:lpstr>
      <vt:lpstr>Microservices</vt:lpstr>
      <vt:lpstr>Mono vs Micro Services</vt:lpstr>
      <vt:lpstr>Docker</vt:lpstr>
      <vt:lpstr>Physical server vs VM</vt:lpstr>
      <vt:lpstr>Virtual Machine</vt:lpstr>
      <vt:lpstr>Containers</vt:lpstr>
      <vt:lpstr>VM vs Containers</vt:lpstr>
      <vt:lpstr>Containers</vt:lpstr>
      <vt:lpstr>Docker and Its components</vt:lpstr>
      <vt:lpstr>Docker limitations</vt:lpstr>
      <vt:lpstr>Kubernetes (K8S)</vt:lpstr>
      <vt:lpstr>Why K8S</vt:lpstr>
      <vt:lpstr>Azure K8S Service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Java</dc:title>
  <dc:creator>Harivenkatesh, Polnati</dc:creator>
  <cp:lastModifiedBy>Harivenkatesh, Polnati</cp:lastModifiedBy>
  <cp:revision>514</cp:revision>
  <dcterms:created xsi:type="dcterms:W3CDTF">2021-08-29T04:41:47Z</dcterms:created>
  <dcterms:modified xsi:type="dcterms:W3CDTF">2021-11-10T06:35:35Z</dcterms:modified>
</cp:coreProperties>
</file>